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7" r:id="rId2"/>
    <p:sldMasterId id="2147483670" r:id="rId3"/>
    <p:sldMasterId id="2147483676" r:id="rId4"/>
    <p:sldMasterId id="2147483687" r:id="rId5"/>
    <p:sldMasterId id="2147483693" r:id="rId6"/>
    <p:sldMasterId id="2147483698" r:id="rId7"/>
    <p:sldMasterId id="2147483707" r:id="rId8"/>
  </p:sldMasterIdLst>
  <p:notesMasterIdLst>
    <p:notesMasterId r:id="rId38"/>
  </p:notesMasterIdLst>
  <p:sldIdLst>
    <p:sldId id="259" r:id="rId9"/>
    <p:sldId id="262" r:id="rId10"/>
    <p:sldId id="265" r:id="rId11"/>
    <p:sldId id="268" r:id="rId12"/>
    <p:sldId id="271" r:id="rId13"/>
    <p:sldId id="274" r:id="rId14"/>
    <p:sldId id="277" r:id="rId15"/>
    <p:sldId id="280" r:id="rId16"/>
    <p:sldId id="283" r:id="rId17"/>
    <p:sldId id="286" r:id="rId18"/>
    <p:sldId id="289" r:id="rId19"/>
    <p:sldId id="292" r:id="rId20"/>
    <p:sldId id="295" r:id="rId21"/>
    <p:sldId id="304" r:id="rId22"/>
    <p:sldId id="307" r:id="rId23"/>
    <p:sldId id="310" r:id="rId24"/>
    <p:sldId id="313" r:id="rId25"/>
    <p:sldId id="316" r:id="rId26"/>
    <p:sldId id="319" r:id="rId27"/>
    <p:sldId id="322" r:id="rId28"/>
    <p:sldId id="325" r:id="rId29"/>
    <p:sldId id="328" r:id="rId30"/>
    <p:sldId id="331" r:id="rId31"/>
    <p:sldId id="334" r:id="rId32"/>
    <p:sldId id="256" r:id="rId33"/>
    <p:sldId id="336" r:id="rId34"/>
    <p:sldId id="335" r:id="rId35"/>
    <p:sldId id="257" r:id="rId36"/>
    <p:sldId id="258" r:id="rId37"/>
  </p:sldIdLst>
  <p:sldSz cx="14630400" cy="8229600"/>
  <p:notesSz cx="6858000" cy="9144000"/>
  <p:embeddedFontLs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Open Sans" panose="020B0606030504020204" pitchFamily="34" charset="0"/>
      <p:regular r:id="rId44"/>
      <p:bold r:id="rId45"/>
    </p:embeddedFont>
  </p:embeddedFontLst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43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70" d="100"/>
          <a:sy n="70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46" Type="http://schemas.openxmlformats.org/officeDocument/2006/relationships/tags" Target="tags/tag1.xml"/><Relationship Id="rId20" Type="http://schemas.openxmlformats.org/officeDocument/2006/relationships/slide" Target="slides/slide12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87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D503-226B-EB37-9BD1-2F8E8A5D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04D9A-354E-E99B-9157-6390BEDF8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D9DCD-AA19-B9BD-4D42-D02B3D093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2CA55-373F-0F40-7B79-C9B7F08EAB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6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00A6A-86D2-896F-A305-5B3C39A44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D257A-D2EA-72C6-02DC-F8EA39551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E5DF7-F5F7-F8E7-D641-AEED59231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3BE5-799F-105A-EA13-CB30E9F0A3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07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C2AA9-2E21-4609-4B4A-5E9C3AE0F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D0774-AD31-89E1-3F1A-38D00024A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F197E-017E-E813-6B96-C396EFD40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A9D41-7C70-E469-4BF4-7451BAAA4A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19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E72A2-0456-79A8-49FF-5F422BC2C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EAFB2-5BBB-BCF9-FBB8-1D3B5C9ED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4C01A-9072-6EAD-2C24-3309CD1C6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1E554-BFF8-DD1F-180E-5C1911A15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0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F200C-DD68-0F3F-DCFE-1857338EB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219BD-008B-BBEF-277F-90C906C6B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EA18A-3D63-4813-5A8B-E9BF0D0D4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5759D-B8F7-4099-38D4-767A7C436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73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D67E8-E687-4E66-B15D-1A5B7D2FB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E0928-1E60-1838-3C27-56BA85664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6D650-98A0-AA7F-0B27-DA32E67F0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AF488-A4B5-E589-3E29-A868C4516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21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D45C66-356B-4632-B0D8-FCFF76CFE730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51B1F0E-78A9-4DD0-A923-A5ED822C2101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B13D72-3FF6-4E56-9978-98C95C82B23F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4D1C53-3421-4944-880C-D46153AAF60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2D91F8-73E4-46B7-BFE9-7DC25B54F6CC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48A2216-34D1-42A3-BC4B-DFE60C9D8AE5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A59D9B9-BDA0-4974-9D47-A379F0B78D02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7B83F0F-89D3-4D28-99E3-470864E21956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5C23996-C667-4C99-81A2-5A75B8902BD3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AE78926-04AB-403A-9ED0-D0129E950686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A376AC0-28B4-4AE2-BFAE-30B61788F389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yntra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83" y="-31336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0824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4" name="Text 1"/>
          <p:cNvSpPr/>
          <p:nvPr/>
        </p:nvSpPr>
        <p:spPr>
          <a:xfrm>
            <a:off x="1981200" y="2398871"/>
            <a:ext cx="3429000" cy="14187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443728"/>
                </a:solidFill>
              </a:rPr>
              <a:t>Ayman Ashraf Mounir</a:t>
            </a:r>
          </a:p>
          <a:p>
            <a:pPr algn="ctr"/>
            <a:r>
              <a:rPr lang="en-US" sz="2000" b="1" dirty="0">
                <a:solidFill>
                  <a:srgbClr val="443728"/>
                </a:solidFill>
              </a:rPr>
              <a:t>Poula said Ibrahim</a:t>
            </a:r>
          </a:p>
          <a:p>
            <a:pPr algn="ctr"/>
            <a:r>
              <a:rPr lang="en-US" sz="2000" b="1" dirty="0">
                <a:solidFill>
                  <a:srgbClr val="443728"/>
                </a:solidFill>
              </a:rPr>
              <a:t>Kerolos Wageh Farouk</a:t>
            </a:r>
          </a:p>
          <a:p>
            <a:pPr algn="ctr"/>
            <a:r>
              <a:rPr lang="en-US" sz="2000" b="1" dirty="0">
                <a:solidFill>
                  <a:srgbClr val="443728"/>
                </a:solidFill>
              </a:rPr>
              <a:t>Omar Ibrahim </a:t>
            </a:r>
            <a:r>
              <a:rPr lang="en-US" sz="2000" b="1" dirty="0" err="1">
                <a:solidFill>
                  <a:srgbClr val="443728"/>
                </a:solidFill>
              </a:rPr>
              <a:t>Ibrahim</a:t>
            </a:r>
            <a:r>
              <a:rPr lang="en-US" sz="2000" b="1" dirty="0">
                <a:solidFill>
                  <a:srgbClr val="443728"/>
                </a:solidFill>
              </a:rPr>
              <a:t> Awad</a:t>
            </a:r>
          </a:p>
          <a:p>
            <a:pPr algn="ctr"/>
            <a:r>
              <a:rPr lang="en-US" sz="2000" b="1" dirty="0">
                <a:solidFill>
                  <a:srgbClr val="443728"/>
                </a:solidFill>
              </a:rPr>
              <a:t>Moataz Ahmed Mohamed</a:t>
            </a:r>
          </a:p>
          <a:p>
            <a:endParaRPr lang="en-US" sz="2000" dirty="0">
              <a:solidFill>
                <a:srgbClr val="443728"/>
              </a:solidFill>
            </a:endParaRPr>
          </a:p>
          <a:p>
            <a:pPr marL="0" indent="0" algn="l">
              <a:buNone/>
            </a:pPr>
            <a:endParaRPr lang="en-US" sz="2000" dirty="0">
              <a:solidFill>
                <a:srgbClr val="443728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2971800" y="4656777"/>
            <a:ext cx="1447799" cy="828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2000" b="1" i="1" dirty="0">
                <a:solidFill>
                  <a:srgbClr val="443728"/>
                </a:solidFill>
              </a:rPr>
              <a:t>Supervised By</a:t>
            </a:r>
            <a:endParaRPr lang="en-US" sz="2000" b="1" dirty="0">
              <a:solidFill>
                <a:srgbClr val="443728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Dr. Doaa Saleh</a:t>
            </a:r>
            <a:endParaRPr lang="en-US" sz="2000" b="1" dirty="0">
              <a:solidFill>
                <a:srgbClr val="44372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864F8F-D43B-D868-9949-3AED12F7C73A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mage17.png" descr="A logo of a person sitting in a chair&#10;&#10;AI-generated content may be incorrect.">
            <a:extLst>
              <a:ext uri="{FF2B5EF4-FFF2-40B4-BE49-F238E27FC236}">
                <a16:creationId xmlns:a16="http://schemas.microsoft.com/office/drawing/2014/main" id="{C86282C9-2D5C-532E-53BC-99E49DEAF9F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258800" y="304800"/>
            <a:ext cx="965200" cy="896620"/>
          </a:xfrm>
          <a:prstGeom prst="rect">
            <a:avLst/>
          </a:prstGeom>
          <a:ln/>
        </p:spPr>
      </p:pic>
      <p:pic>
        <p:nvPicPr>
          <p:cNvPr id="10" name="image9.png" descr="A close up of a globe&#10;&#10;AI-generated content may be incorrect.">
            <a:extLst>
              <a:ext uri="{FF2B5EF4-FFF2-40B4-BE49-F238E27FC236}">
                <a16:creationId xmlns:a16="http://schemas.microsoft.com/office/drawing/2014/main" id="{1DF52A67-0FCA-E119-A66C-815FF55E5CF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06400" y="374015"/>
            <a:ext cx="1154430" cy="758190"/>
          </a:xfrm>
          <a:prstGeom prst="rect">
            <a:avLst/>
          </a:prstGeom>
          <a:ln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2EE91-8FE2-B28A-7FDA-2180A343EF22}"/>
              </a:ext>
            </a:extLst>
          </p:cNvPr>
          <p:cNvSpPr txBox="1"/>
          <p:nvPr/>
        </p:nvSpPr>
        <p:spPr>
          <a:xfrm>
            <a:off x="130996" y="63246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en-US" sz="2000" b="1" dirty="0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CAIRO UNIVERSITY</a:t>
            </a:r>
            <a:endParaRPr lang="en-US" sz="2000" b="1" dirty="0">
              <a:solidFill>
                <a:srgbClr val="443728"/>
              </a:solidFill>
              <a:effectLst/>
              <a:ea typeface="Times New Roman" panose="02020603050405020304" pitchFamily="18" charset="0"/>
            </a:endParaRPr>
          </a:p>
          <a:p>
            <a:pPr marL="0" marR="0" algn="ctr">
              <a:buNone/>
            </a:pPr>
            <a:r>
              <a:rPr lang="en-US" sz="2000" b="1" dirty="0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JULY, 2025</a:t>
            </a:r>
            <a:endParaRPr lang="en-US" sz="2000" b="1" dirty="0">
              <a:solidFill>
                <a:srgbClr val="443728"/>
              </a:solidFill>
              <a:effectLst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792884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Challenges &amp; Limitations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878860" y="213895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1530906" y="21743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Scalability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530906" y="2664738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degrades with very large product datasets.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878860" y="35237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1530906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049554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878860" y="490859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1530906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Market Volatility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530906" y="3995619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forecasting helps, but unpredictable shifts can reduce effectiveness.</a:t>
            </a:r>
            <a:endParaRPr lang="en-US" sz="1750"/>
          </a:p>
        </p:txBody>
      </p:sp>
      <p:sp>
        <p:nvSpPr>
          <p:cNvPr id="18" name="Text 15"/>
          <p:cNvSpPr/>
          <p:nvPr/>
        </p:nvSpPr>
        <p:spPr>
          <a:xfrm>
            <a:off x="1530906" y="4890016"/>
            <a:ext cx="29206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Fixed Pricing Constraint</a:t>
            </a:r>
            <a:endParaRPr lang="en-US" sz="2200"/>
          </a:p>
        </p:txBody>
      </p:sp>
      <p:sp>
        <p:nvSpPr>
          <p:cNvPr id="19" name="Text 16"/>
          <p:cNvSpPr/>
          <p:nvPr/>
        </p:nvSpPr>
        <p:spPr>
          <a:xfrm>
            <a:off x="1530906" y="5380435"/>
            <a:ext cx="86481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Ignores dynamic pricing potential to keep model complexity manageable.</a:t>
            </a:r>
            <a:endParaRPr lang="en-US" sz="175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501"/>
            <a:ext cx="8163044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Mathematical Model Formulation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177452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model aims to maximize net profit by determining the optimal quantity of each product to produce, while respecting operational constraints.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88" y="293349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Variables: Number of units to produce for each product.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87" y="372443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Objective Function: Maximize total net profit :</a:t>
            </a:r>
            <a:endParaRPr lang="en-US" sz="2400"/>
          </a:p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89" y="596501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Penalty Term: Reflects product age, shelf space used by unsold stock, and demand mismatch.</a:t>
            </a:r>
            <a:endParaRPr lang="en-US" sz="17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0A9BBC-ADE0-F699-5FE4-5B6F0EA990D9}"/>
                  </a:ext>
                </a:extLst>
              </p:cNvPr>
              <p:cNvSpPr txBox="1"/>
              <p:nvPr/>
            </p:nvSpPr>
            <p:spPr>
              <a:xfrm>
                <a:off x="2743197" y="4391899"/>
                <a:ext cx="9144000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i="1" smtClean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443728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⋅(1−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2800" i="1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0A9BBC-ADE0-F699-5FE4-5B6F0EA99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7" y="4391899"/>
                <a:ext cx="9144000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9AE8C5-BA24-6112-EF62-55499D052663}"/>
                  </a:ext>
                </a:extLst>
              </p:cNvPr>
              <p:cNvSpPr txBox="1"/>
              <p:nvPr/>
            </p:nvSpPr>
            <p:spPr>
              <a:xfrm>
                <a:off x="3256908" y="6755950"/>
                <a:ext cx="731520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  <m:r>
                                    <a:rPr lang="en-US" i="0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3728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9AE8C5-BA24-6112-EF62-55499D052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08" y="6755950"/>
                <a:ext cx="7315200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A6100CA-ED80-F24B-971D-7DA402791AD1}"/>
              </a:ext>
            </a:extLst>
          </p:cNvPr>
          <p:cNvSpPr txBox="1"/>
          <p:nvPr/>
        </p:nvSpPr>
        <p:spPr>
          <a:xfrm>
            <a:off x="5363110" y="5362688"/>
            <a:ext cx="1315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Production cost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546C1-5F47-12FD-6139-0D9B0380E431}"/>
              </a:ext>
            </a:extLst>
          </p:cNvPr>
          <p:cNvSpPr txBox="1"/>
          <p:nvPr/>
        </p:nvSpPr>
        <p:spPr>
          <a:xfrm>
            <a:off x="6173056" y="4492207"/>
            <a:ext cx="1315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</a:rPr>
              <a:t>Marketing </a:t>
            </a:r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cost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0E6D6-E5CD-4D5E-7874-C39A5579DF87}"/>
              </a:ext>
            </a:extLst>
          </p:cNvPr>
          <p:cNvSpPr txBox="1"/>
          <p:nvPr/>
        </p:nvSpPr>
        <p:spPr>
          <a:xfrm>
            <a:off x="7315197" y="5335498"/>
            <a:ext cx="11130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</a:rPr>
              <a:t>Delivery and logistics  </a:t>
            </a:r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cost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EB6BB-9459-9F4C-6D84-374EE0930576}"/>
              </a:ext>
            </a:extLst>
          </p:cNvPr>
          <p:cNvSpPr txBox="1"/>
          <p:nvPr/>
        </p:nvSpPr>
        <p:spPr>
          <a:xfrm>
            <a:off x="4520630" y="4556890"/>
            <a:ext cx="1345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price 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CB867-8148-EE84-FBF4-30000025BA5D}"/>
              </a:ext>
            </a:extLst>
          </p:cNvPr>
          <p:cNvSpPr txBox="1"/>
          <p:nvPr/>
        </p:nvSpPr>
        <p:spPr>
          <a:xfrm>
            <a:off x="8200230" y="4326057"/>
            <a:ext cx="1353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Retail shelf space cost 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84485-E8C5-A24B-5B20-53132D9B2047}"/>
              </a:ext>
            </a:extLst>
          </p:cNvPr>
          <p:cNvSpPr txBox="1"/>
          <p:nvPr/>
        </p:nvSpPr>
        <p:spPr>
          <a:xfrm>
            <a:off x="9821833" y="4492206"/>
            <a:ext cx="965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Penalty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227DE-2020-7B2A-52C8-4EC27FE84789}"/>
              </a:ext>
            </a:extLst>
          </p:cNvPr>
          <p:cNvSpPr txBox="1"/>
          <p:nvPr/>
        </p:nvSpPr>
        <p:spPr>
          <a:xfrm>
            <a:off x="10816009" y="5296525"/>
            <a:ext cx="1215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 of units produced 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969432-43A0-8DDF-D1CB-6FEC88F24F49}"/>
              </a:ext>
            </a:extLst>
          </p:cNvPr>
          <p:cNvSpPr txBox="1"/>
          <p:nvPr/>
        </p:nvSpPr>
        <p:spPr>
          <a:xfrm>
            <a:off x="2840804" y="5172942"/>
            <a:ext cx="1212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rgbClr val="443728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net profit</a:t>
            </a:r>
            <a:endParaRPr lang="en-US" sz="1200">
              <a:solidFill>
                <a:srgbClr val="44372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D5B3C9-FD19-FAB5-D3D1-8ABDCE2FF338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29CE7-6769-DDF3-17BB-B3931A43A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768D15A-17D3-4241-8099-0465186C6B53}"/>
              </a:ext>
            </a:extLst>
          </p:cNvPr>
          <p:cNvSpPr/>
          <p:nvPr/>
        </p:nvSpPr>
        <p:spPr>
          <a:xfrm>
            <a:off x="793790" y="52233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Constraints Handling</a:t>
            </a:r>
            <a:endParaRPr lang="en-US" sz="445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A1C53E5-435A-7399-1BCD-4932544781BC}"/>
              </a:ext>
            </a:extLst>
          </p:cNvPr>
          <p:cNvSpPr/>
          <p:nvPr/>
        </p:nvSpPr>
        <p:spPr>
          <a:xfrm>
            <a:off x="793790" y="140054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includes multiple real-world constraints:</a:t>
            </a:r>
            <a:endParaRPr lang="en-US" sz="1750">
              <a:solidFill>
                <a:srgbClr val="443728"/>
              </a:solidFill>
            </a:endParaRPr>
          </a:p>
        </p:txBody>
      </p:sp>
      <p:sp>
        <p:nvSpPr>
          <p:cNvPr id="11" name="Shape 13">
            <a:extLst>
              <a:ext uri="{FF2B5EF4-FFF2-40B4-BE49-F238E27FC236}">
                <a16:creationId xmlns:a16="http://schemas.microsoft.com/office/drawing/2014/main" id="{B823AB64-9E2A-93C1-DAD9-88354195F98D}"/>
              </a:ext>
            </a:extLst>
          </p:cNvPr>
          <p:cNvSpPr/>
          <p:nvPr/>
        </p:nvSpPr>
        <p:spPr>
          <a:xfrm>
            <a:off x="598581" y="4867384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Shape 13">
            <a:extLst>
              <a:ext uri="{FF2B5EF4-FFF2-40B4-BE49-F238E27FC236}">
                <a16:creationId xmlns:a16="http://schemas.microsoft.com/office/drawing/2014/main" id="{F3F753E3-A129-3807-5570-5D8E36BFCB87}"/>
              </a:ext>
            </a:extLst>
          </p:cNvPr>
          <p:cNvSpPr/>
          <p:nvPr/>
        </p:nvSpPr>
        <p:spPr>
          <a:xfrm flipH="1" flipV="1">
            <a:off x="6836937" y="1944902"/>
            <a:ext cx="45719" cy="6110040"/>
          </a:xfrm>
          <a:prstGeom prst="rect">
            <a:avLst/>
          </a:prstGeom>
          <a:solidFill>
            <a:srgbClr val="443728">
              <a:alpha val="50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6C52C7-4F0B-D2B9-E747-D892B9C3E0DF}"/>
                  </a:ext>
                </a:extLst>
              </p:cNvPr>
              <p:cNvSpPr txBox="1"/>
              <p:nvPr/>
            </p:nvSpPr>
            <p:spPr>
              <a:xfrm>
                <a:off x="2024009" y="2841951"/>
                <a:ext cx="218839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6C52C7-4F0B-D2B9-E747-D892B9C3E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009" y="2841951"/>
                <a:ext cx="2188396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5E1719-5185-BF61-221A-3BDE47F1F946}"/>
                  </a:ext>
                </a:extLst>
              </p:cNvPr>
              <p:cNvSpPr txBox="1"/>
              <p:nvPr/>
            </p:nvSpPr>
            <p:spPr>
              <a:xfrm>
                <a:off x="9894013" y="2841951"/>
                <a:ext cx="2024009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𝑚𝑖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5E1719-5185-BF61-221A-3BDE47F1F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013" y="2841951"/>
                <a:ext cx="202400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C6DA1-E88B-43EC-4997-4959E20B8DBC}"/>
                  </a:ext>
                </a:extLst>
              </p:cNvPr>
              <p:cNvSpPr txBox="1"/>
              <p:nvPr/>
            </p:nvSpPr>
            <p:spPr>
              <a:xfrm>
                <a:off x="2115447" y="6188716"/>
                <a:ext cx="209695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𝑙𝑖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DC6DA1-E88B-43EC-4997-4959E20B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447" y="6188716"/>
                <a:ext cx="209695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C771B5-6103-1EE8-5CEC-542BF399FE21}"/>
                  </a:ext>
                </a:extLst>
              </p:cNvPr>
              <p:cNvSpPr txBox="1"/>
              <p:nvPr/>
            </p:nvSpPr>
            <p:spPr>
              <a:xfrm>
                <a:off x="10037852" y="6080208"/>
                <a:ext cx="2625562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C771B5-6103-1EE8-5CEC-542BF399F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852" y="6080208"/>
                <a:ext cx="2625562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BAEF7665-64CC-E13B-A6CC-5CC11E5FB900}"/>
                  </a:ext>
                </a:extLst>
              </p:cNvPr>
              <p:cNvSpPr/>
              <p:nvPr/>
            </p:nvSpPr>
            <p:spPr>
              <a:xfrm>
                <a:off x="793789" y="2072066"/>
                <a:ext cx="5670591" cy="6094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/>
                <a:r>
                  <a:rPr lang="en-US" sz="1600" b="1">
                    <a:solidFill>
                      <a:srgbClr val="443728"/>
                    </a:solidFill>
                  </a:rPr>
                  <a:t>Production Budget: </a:t>
                </a:r>
                <a:r>
                  <a:rPr lang="en-US" sz="1600">
                    <a:solidFill>
                      <a:srgbClr val="443728"/>
                    </a:solidFill>
                  </a:rPr>
                  <a:t>The total production cost must not exceed the</a:t>
                </a:r>
              </a:p>
              <a:p>
                <a:pPr lvl="0"/>
                <a:r>
                  <a:rPr lang="en-US" sz="1600">
                    <a:solidFill>
                      <a:srgbClr val="443728"/>
                    </a:solidFill>
                  </a:rPr>
                  <a:t> allocated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443728"/>
                    </a:solidFill>
                  </a:rPr>
                  <a:t>: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2" name="Text 1">
                <a:extLst>
                  <a:ext uri="{FF2B5EF4-FFF2-40B4-BE49-F238E27FC236}">
                    <a16:creationId xmlns:a16="http://schemas.microsoft.com/office/drawing/2014/main" id="{BAEF7665-64CC-E13B-A6CC-5CC11E5FB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89" y="2072066"/>
                <a:ext cx="5670591" cy="609489"/>
              </a:xfrm>
              <a:prstGeom prst="rect">
                <a:avLst/>
              </a:prstGeom>
              <a:blipFill>
                <a:blip r:embed="rId7"/>
                <a:stretch>
                  <a:fillRect l="-2151" t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D7F33-8C35-FEBF-E2F1-2A09CBCB3AE9}"/>
                  </a:ext>
                </a:extLst>
              </p:cNvPr>
              <p:cNvSpPr txBox="1"/>
              <p:nvPr/>
            </p:nvSpPr>
            <p:spPr>
              <a:xfrm>
                <a:off x="7315200" y="2059543"/>
                <a:ext cx="6110443" cy="64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 rtl="0">
                  <a:lnSpc>
                    <a:spcPct val="115000"/>
                  </a:lnSpc>
                  <a:spcAft>
                    <a:spcPts val="1000"/>
                  </a:spcAft>
                  <a:tabLst>
                    <a:tab pos="0" algn="l"/>
                  </a:tabLst>
                </a:pPr>
                <a:r>
                  <a:rPr lang="en-US" sz="1600" b="1">
                    <a:solidFill>
                      <a:srgbClr val="443728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Marketing Budget: </a:t>
                </a:r>
                <a:r>
                  <a:rPr lang="en-US" sz="1600">
                    <a:solidFill>
                      <a:srgbClr val="443728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total marketing cost must not exceed the allocated budget</a:t>
                </a:r>
                <a:r>
                  <a:rPr lang="en-US" sz="1600">
                    <a:solidFill>
                      <a:srgbClr val="443728"/>
                    </a:solidFill>
                    <a:effectLst/>
                    <a:ea typeface="Cambria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443728"/>
                    </a:solidFill>
                    <a:effectLst/>
                    <a:ea typeface="Cambria" panose="02040503050406030204" pitchFamily="18" charset="0"/>
                    <a:cs typeface="Arial" pitchFamily="34" charset="0"/>
                  </a:rPr>
                  <a:t>: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AD7F33-8C35-FEBF-E2F1-2A09CBCB3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2059543"/>
                <a:ext cx="6110443" cy="641329"/>
              </a:xfrm>
              <a:prstGeom prst="rect">
                <a:avLst/>
              </a:prstGeom>
              <a:blipFill>
                <a:blip r:embed="rId8"/>
                <a:stretch>
                  <a:fillRect l="-499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BF59B7-0171-44BF-A2EB-DF496EC7B0B5}"/>
                  </a:ext>
                </a:extLst>
              </p:cNvPr>
              <p:cNvSpPr txBox="1"/>
              <p:nvPr/>
            </p:nvSpPr>
            <p:spPr>
              <a:xfrm>
                <a:off x="598581" y="5265372"/>
                <a:ext cx="5865799" cy="64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>
                  <a:lnSpc>
                    <a:spcPct val="115000"/>
                  </a:lnSpc>
                  <a:spcAft>
                    <a:spcPts val="1000"/>
                  </a:spcAft>
                  <a:tabLst>
                    <a:tab pos="0" algn="l"/>
                  </a:tabLst>
                </a:pPr>
                <a:r>
                  <a:rPr lang="en-US" sz="1600" b="1">
                    <a:solidFill>
                      <a:srgbClr val="443728"/>
                    </a:solidFill>
                  </a:rPr>
                  <a:t>Delivery and Logistics Budget: </a:t>
                </a:r>
                <a:r>
                  <a:rPr lang="en-US" sz="1600">
                    <a:solidFill>
                      <a:srgbClr val="443728"/>
                    </a:solidFill>
                  </a:rPr>
                  <a:t>The total logistics cost must not exceed the allocated budget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rgbClr val="443728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443728"/>
                    </a:solidFill>
                  </a:rPr>
                  <a:t>: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BF59B7-0171-44BF-A2EB-DF496EC7B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81" y="5265372"/>
                <a:ext cx="5865799" cy="641329"/>
              </a:xfrm>
              <a:prstGeom prst="rect">
                <a:avLst/>
              </a:prstGeom>
              <a:blipFill>
                <a:blip r:embed="rId9"/>
                <a:stretch>
                  <a:fillRect l="-520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448C3D-9EED-5C8D-84AF-32682B74D7DD}"/>
                  </a:ext>
                </a:extLst>
              </p:cNvPr>
              <p:cNvSpPr txBox="1"/>
              <p:nvPr/>
            </p:nvSpPr>
            <p:spPr>
              <a:xfrm>
                <a:off x="7420915" y="5272168"/>
                <a:ext cx="5821852" cy="641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lvl="0">
                  <a:lnSpc>
                    <a:spcPct val="115000"/>
                  </a:lnSpc>
                  <a:spcAft>
                    <a:spcPts val="1000"/>
                  </a:spcAft>
                  <a:tabLst>
                    <a:tab pos="0" algn="l"/>
                  </a:tabLst>
                </a:pPr>
                <a:r>
                  <a:rPr lang="en-US" sz="1600" b="1">
                    <a:solidFill>
                      <a:srgbClr val="443728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Retail Shelf Space:</a:t>
                </a:r>
                <a:r>
                  <a:rPr lang="en-US" sz="1600">
                    <a:solidFill>
                      <a:srgbClr val="443728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total space consumed by all products must not exceed the maximum available shelf space</a:t>
                </a:r>
                <a:r>
                  <a:rPr lang="en-US" sz="1600">
                    <a:solidFill>
                      <a:srgbClr val="443728"/>
                    </a:solidFill>
                    <a:effectLst/>
                    <a:ea typeface="Cambria" panose="02040503050406030204" pitchFamily="18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solidFill>
                              <a:srgbClr val="443728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rgbClr val="443728"/>
                    </a:solidFill>
                    <a:effectLst/>
                    <a:ea typeface="Cambria" panose="02040503050406030204" pitchFamily="18" charset="0"/>
                    <a:cs typeface="Arial" pitchFamily="34" charset="0"/>
                  </a:rPr>
                  <a:t>:</a:t>
                </a: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448C3D-9EED-5C8D-84AF-32682B74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15" y="5272168"/>
                <a:ext cx="5821852" cy="641329"/>
              </a:xfrm>
              <a:prstGeom prst="rect">
                <a:avLst/>
              </a:prstGeom>
              <a:blipFill>
                <a:blip r:embed="rId10"/>
                <a:stretch>
                  <a:fillRect l="-524" r="0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88D540-5B96-A827-061E-0F3288227C72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2770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77C7-A584-AB69-7A2A-6846062BC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2D143E-24A6-1356-4F9F-2EE592F216B9}"/>
              </a:ext>
            </a:extLst>
          </p:cNvPr>
          <p:cNvSpPr/>
          <p:nvPr/>
        </p:nvSpPr>
        <p:spPr>
          <a:xfrm>
            <a:off x="793790" y="52233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Constraints Handling</a:t>
            </a:r>
            <a:endParaRPr lang="en-US" sz="445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0B5BFDE-8CD4-5F3E-6FB5-46D731586BCD}"/>
              </a:ext>
            </a:extLst>
          </p:cNvPr>
          <p:cNvSpPr/>
          <p:nvPr/>
        </p:nvSpPr>
        <p:spPr>
          <a:xfrm>
            <a:off x="793791" y="1400547"/>
            <a:ext cx="50727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60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 model includes multiple real-world constraints:</a:t>
            </a:r>
            <a:endParaRPr lang="en-US" sz="1600">
              <a:solidFill>
                <a:srgbClr val="44372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324EC-EA89-5D59-5A9D-A1B65815ABE3}"/>
              </a:ext>
            </a:extLst>
          </p:cNvPr>
          <p:cNvSpPr txBox="1"/>
          <p:nvPr/>
        </p:nvSpPr>
        <p:spPr>
          <a:xfrm>
            <a:off x="698643" y="1763450"/>
            <a:ext cx="4325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rgbClr val="443728"/>
                </a:solidFill>
                <a:effectLst/>
                <a:ea typeface="Open Sans" pitchFamily="34" charset="-122"/>
                <a:cs typeface="Open Sans" pitchFamily="34" charset="-120"/>
              </a:rPr>
              <a:t>Profitability and Demand Constraints</a:t>
            </a:r>
            <a:endParaRPr lang="en-US" sz="1600">
              <a:solidFill>
                <a:srgbClr val="443728"/>
              </a:solidFill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DCDC2-07E3-AEEB-889F-ECAFABC361EB}"/>
              </a:ext>
            </a:extLst>
          </p:cNvPr>
          <p:cNvSpPr txBox="1"/>
          <p:nvPr/>
        </p:nvSpPr>
        <p:spPr>
          <a:xfrm>
            <a:off x="793790" y="2642729"/>
            <a:ext cx="5373385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15000"/>
              </a:lnSpc>
              <a:spcAft>
                <a:spcPts val="1000"/>
              </a:spcAft>
              <a:tabLst>
                <a:tab pos="0" algn="l"/>
              </a:tabLst>
            </a:pPr>
            <a:r>
              <a:rPr lang="en-US" sz="1600" b="1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Demand Constraints:</a:t>
            </a:r>
            <a:r>
              <a:rPr lang="en-US" sz="1600">
                <a:solidFill>
                  <a:srgbClr val="443728"/>
                </a:solidFill>
                <a:effectLst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total number of units for each product (newly produced plus remaining old stock) must not exceed the expected market demand:</a:t>
            </a:r>
            <a:endParaRPr lang="en-US" sz="1600">
              <a:solidFill>
                <a:srgbClr val="443728"/>
              </a:solidFill>
              <a:effectLst/>
              <a:ea typeface="Cambria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A43EB-AC3C-D685-115F-6DE7D8D90AEB}"/>
                  </a:ext>
                </a:extLst>
              </p:cNvPr>
              <p:cNvSpPr txBox="1"/>
              <p:nvPr/>
            </p:nvSpPr>
            <p:spPr>
              <a:xfrm>
                <a:off x="1941816" y="3827392"/>
                <a:ext cx="20445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  <m:r>
                        <a:rPr lang="en-US" sz="1600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, ∀</m:t>
                      </m:r>
                      <m:r>
                        <a:rPr lang="en-US" sz="1600" i="1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2A43EB-AC3C-D685-115F-6DE7D8D90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16" y="3827392"/>
                <a:ext cx="204455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5ED7569-E1BE-0632-ABF2-95957BBA95EC}"/>
              </a:ext>
            </a:extLst>
          </p:cNvPr>
          <p:cNvSpPr txBox="1"/>
          <p:nvPr/>
        </p:nvSpPr>
        <p:spPr>
          <a:xfrm>
            <a:off x="8137132" y="2639641"/>
            <a:ext cx="4859676" cy="6419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>
              <a:lnSpc>
                <a:spcPct val="115000"/>
              </a:lnSpc>
              <a:spcAft>
                <a:spcPts val="1000"/>
              </a:spcAft>
              <a:tabLst>
                <a:tab pos="0" algn="l"/>
              </a:tabLst>
            </a:pPr>
            <a:r>
              <a:rPr lang="en-US" sz="1600" b="1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Non-Negativity Constraint:</a:t>
            </a:r>
            <a:r>
              <a:rPr lang="en-US" sz="1600">
                <a:solidFill>
                  <a:srgbClr val="443728"/>
                </a:solidFill>
                <a:effectLst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All decision variables and costs must be non-negative:</a:t>
            </a:r>
            <a:endParaRPr lang="en-US" sz="1600">
              <a:solidFill>
                <a:srgbClr val="443728"/>
              </a:solidFill>
              <a:effectLst/>
              <a:ea typeface="Cambria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CABF1-C659-02C2-9672-51318F2A5AA7}"/>
                  </a:ext>
                </a:extLst>
              </p:cNvPr>
              <p:cNvSpPr txBox="1"/>
              <p:nvPr/>
            </p:nvSpPr>
            <p:spPr>
              <a:xfrm>
                <a:off x="9308386" y="3740600"/>
                <a:ext cx="2044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≥0, ∀</m:t>
                      </m:r>
                      <m:r>
                        <a:rPr lang="en-US" i="1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1CABF1-C659-02C2-9672-51318F2A5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86" y="3740600"/>
                <a:ext cx="20445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13">
            <a:extLst>
              <a:ext uri="{FF2B5EF4-FFF2-40B4-BE49-F238E27FC236}">
                <a16:creationId xmlns:a16="http://schemas.microsoft.com/office/drawing/2014/main" id="{1609E1B3-FC35-8DEB-933C-EAB52F9E1A9B}"/>
              </a:ext>
            </a:extLst>
          </p:cNvPr>
          <p:cNvSpPr/>
          <p:nvPr/>
        </p:nvSpPr>
        <p:spPr>
          <a:xfrm>
            <a:off x="598581" y="4867384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30ADDCF4-9C6B-136C-7574-3CCF11D06282}"/>
              </a:ext>
            </a:extLst>
          </p:cNvPr>
          <p:cNvSpPr/>
          <p:nvPr/>
        </p:nvSpPr>
        <p:spPr>
          <a:xfrm flipH="1" flipV="1">
            <a:off x="6836935" y="2137959"/>
            <a:ext cx="45719" cy="2765381"/>
          </a:xfrm>
          <a:prstGeom prst="rect">
            <a:avLst/>
          </a:prstGeom>
          <a:solidFill>
            <a:srgbClr val="443728">
              <a:alpha val="50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72D22-7D2E-CB02-3A83-D149F9B74A41}"/>
              </a:ext>
            </a:extLst>
          </p:cNvPr>
          <p:cNvSpPr txBox="1"/>
          <p:nvPr/>
        </p:nvSpPr>
        <p:spPr>
          <a:xfrm>
            <a:off x="2861353" y="5482197"/>
            <a:ext cx="8527551" cy="6419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ctr">
              <a:lnSpc>
                <a:spcPct val="115000"/>
              </a:lnSpc>
              <a:spcAft>
                <a:spcPts val="1000"/>
              </a:spcAft>
              <a:tabLst>
                <a:tab pos="0" algn="l"/>
              </a:tabLst>
            </a:pPr>
            <a:r>
              <a:rPr lang="en-US" sz="1600" b="1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Profitability Constraint:</a:t>
            </a:r>
            <a:r>
              <a:rPr lang="en-US" sz="1600">
                <a:solidFill>
                  <a:srgbClr val="443728"/>
                </a:solidFill>
                <a:effectLst/>
                <a:ea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>
                <a:solidFill>
                  <a:srgbClr val="443728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Ensures that the total cost per unit does not exceed the discounted retail price, guaranteeing non-negative profit per unit:</a:t>
            </a:r>
            <a:endParaRPr lang="en-US" sz="1600">
              <a:solidFill>
                <a:srgbClr val="443728"/>
              </a:solidFill>
              <a:effectLst/>
              <a:ea typeface="Cambria" panose="0204050305040603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9B23C8-2DFA-10B0-624A-380B5B46BBB3}"/>
                  </a:ext>
                </a:extLst>
              </p:cNvPr>
              <p:cNvSpPr txBox="1"/>
              <p:nvPr/>
            </p:nvSpPr>
            <p:spPr>
              <a:xfrm>
                <a:off x="3462391" y="6540578"/>
                <a:ext cx="731520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𝑝𝑖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𝑙𝑖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𝑠𝑖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𝑟𝑖</m:t>
                          </m:r>
                        </m:sub>
                      </m:sSub>
                      <m:r>
                        <a:rPr lang="en-US" i="0">
                          <a:solidFill>
                            <a:srgbClr val="443728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rgbClr val="443728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3728"/>
                                  </a:solidFill>
                                  <a:latin typeface="Cambria Math" panose="02040503050406030204" pitchFamily="18" charset="0"/>
                                </a:rPr>
                                <m:t>𝑒𝑖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rgbClr val="443728"/>
                  </a:solidFill>
                </a:endParaRPr>
              </a:p>
            </p:txBody>
          </p:sp>
        </mc:Choice>
        <mc:Fallback xmlns:p159="http://schemas.microsoft.com/office/powerpoint/2015/09/main" xmlns:p15="http://schemas.microsoft.com/office/powerpoint/2012/main" xmlns:p14="http://schemas.microsoft.com/office/powerpoint/2010/main" xmlns:wp="http://schemas.openxmlformats.org/drawingml/2006/wordprocessingDrawing" xmlns:w="http://schemas.openxmlformats.org/wordprocessingml/2006/main" xmlns:m="http://schemas.openxmlformats.org/officeDocument/2006/math"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9B23C8-2DFA-10B0-624A-380B5B46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91" y="6540578"/>
                <a:ext cx="7315200" cy="390748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8F6BD9-659B-F82E-45ED-163C571FC4FF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107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DE1401-B80F-140D-4492-BD42D9F881C3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 0"/>
          <p:cNvSpPr/>
          <p:nvPr/>
        </p:nvSpPr>
        <p:spPr>
          <a:xfrm>
            <a:off x="964838" y="622457"/>
            <a:ext cx="3342203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Genetic Algorithm Workflow</a:t>
            </a:r>
            <a:endParaRPr lang="en-US" sz="2100"/>
          </a:p>
        </p:txBody>
      </p:sp>
      <p:sp>
        <p:nvSpPr>
          <p:cNvPr id="39" name="Text 1"/>
          <p:cNvSpPr/>
          <p:nvPr/>
        </p:nvSpPr>
        <p:spPr>
          <a:xfrm>
            <a:off x="997348" y="1132879"/>
            <a:ext cx="5146597" cy="1825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GA Process:</a:t>
            </a: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workflow combines all components into an iterative optimization process.</a:t>
            </a:r>
            <a:endParaRPr lang="en-US" sz="1200"/>
          </a:p>
        </p:txBody>
      </p:sp>
      <p:pic>
        <p:nvPicPr>
          <p:cNvPr id="4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023" y="1968698"/>
            <a:ext cx="544473" cy="653296"/>
          </a:xfrm>
          <a:prstGeom prst="rect">
            <a:avLst/>
          </a:prstGeom>
        </p:spPr>
      </p:pic>
      <p:sp>
        <p:nvSpPr>
          <p:cNvPr id="41" name="Text 2"/>
          <p:cNvSpPr/>
          <p:nvPr/>
        </p:nvSpPr>
        <p:spPr>
          <a:xfrm>
            <a:off x="1955319" y="2077521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Initialization</a:t>
            </a:r>
            <a:endParaRPr lang="en-US" sz="1600"/>
          </a:p>
        </p:txBody>
      </p:sp>
      <p:sp>
        <p:nvSpPr>
          <p:cNvPr id="42" name="Text 3"/>
          <p:cNvSpPr/>
          <p:nvPr/>
        </p:nvSpPr>
        <p:spPr>
          <a:xfrm>
            <a:off x="1955319" y="2247542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random population of chromosomes</a:t>
            </a:r>
            <a:endParaRPr lang="en-US" sz="1200"/>
          </a:p>
        </p:txBody>
      </p:sp>
      <p:pic>
        <p:nvPicPr>
          <p:cNvPr id="4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23" y="2621993"/>
            <a:ext cx="544473" cy="653296"/>
          </a:xfrm>
          <a:prstGeom prst="rect">
            <a:avLst/>
          </a:prstGeom>
        </p:spPr>
      </p:pic>
      <p:sp>
        <p:nvSpPr>
          <p:cNvPr id="44" name="Text 4"/>
          <p:cNvSpPr/>
          <p:nvPr/>
        </p:nvSpPr>
        <p:spPr>
          <a:xfrm>
            <a:off x="1955319" y="2730817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</a:t>
            </a:r>
            <a:endParaRPr lang="en-US" sz="1600"/>
          </a:p>
        </p:txBody>
      </p:sp>
      <p:sp>
        <p:nvSpPr>
          <p:cNvPr id="45" name="Text 5"/>
          <p:cNvSpPr/>
          <p:nvPr/>
        </p:nvSpPr>
        <p:spPr>
          <a:xfrm>
            <a:off x="1955319" y="2900838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fitness for each chromosome</a:t>
            </a:r>
            <a:endParaRPr lang="en-US" sz="1200"/>
          </a:p>
        </p:txBody>
      </p:sp>
      <p:pic>
        <p:nvPicPr>
          <p:cNvPr id="4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023" y="3275289"/>
            <a:ext cx="544473" cy="653296"/>
          </a:xfrm>
          <a:prstGeom prst="rect">
            <a:avLst/>
          </a:prstGeom>
        </p:spPr>
      </p:pic>
      <p:sp>
        <p:nvSpPr>
          <p:cNvPr id="47" name="Text 6"/>
          <p:cNvSpPr/>
          <p:nvPr/>
        </p:nvSpPr>
        <p:spPr>
          <a:xfrm>
            <a:off x="1955319" y="3384113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Selection</a:t>
            </a:r>
            <a:endParaRPr lang="en-US" sz="1600"/>
          </a:p>
        </p:txBody>
      </p:sp>
      <p:sp>
        <p:nvSpPr>
          <p:cNvPr id="48" name="Text 7"/>
          <p:cNvSpPr/>
          <p:nvPr/>
        </p:nvSpPr>
        <p:spPr>
          <a:xfrm>
            <a:off x="1955319" y="3554134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parents using tournament selection</a:t>
            </a:r>
            <a:endParaRPr lang="en-US" sz="1200"/>
          </a:p>
        </p:txBody>
      </p:sp>
      <p:pic>
        <p:nvPicPr>
          <p:cNvPr id="4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023" y="3928585"/>
            <a:ext cx="544473" cy="653296"/>
          </a:xfrm>
          <a:prstGeom prst="rect">
            <a:avLst/>
          </a:prstGeom>
        </p:spPr>
      </p:pic>
      <p:sp>
        <p:nvSpPr>
          <p:cNvPr id="50" name="Text 8"/>
          <p:cNvSpPr/>
          <p:nvPr/>
        </p:nvSpPr>
        <p:spPr>
          <a:xfrm>
            <a:off x="1955319" y="4037408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Crossover</a:t>
            </a:r>
            <a:endParaRPr lang="en-US" sz="1600"/>
          </a:p>
        </p:txBody>
      </p:sp>
      <p:sp>
        <p:nvSpPr>
          <p:cNvPr id="51" name="Text 9"/>
          <p:cNvSpPr/>
          <p:nvPr/>
        </p:nvSpPr>
        <p:spPr>
          <a:xfrm>
            <a:off x="1955319" y="4207430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offspring by combining parent chromosomes</a:t>
            </a:r>
            <a:endParaRPr lang="en-US" sz="1200"/>
          </a:p>
        </p:txBody>
      </p:sp>
      <p:pic>
        <p:nvPicPr>
          <p:cNvPr id="5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023" y="4581881"/>
            <a:ext cx="544473" cy="653296"/>
          </a:xfrm>
          <a:prstGeom prst="rect">
            <a:avLst/>
          </a:prstGeom>
        </p:spPr>
      </p:pic>
      <p:sp>
        <p:nvSpPr>
          <p:cNvPr id="53" name="Text 10"/>
          <p:cNvSpPr/>
          <p:nvPr/>
        </p:nvSpPr>
        <p:spPr>
          <a:xfrm>
            <a:off x="1955319" y="4690704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Mutation</a:t>
            </a:r>
            <a:endParaRPr lang="en-US" sz="1600"/>
          </a:p>
        </p:txBody>
      </p:sp>
      <p:sp>
        <p:nvSpPr>
          <p:cNvPr id="54" name="Text 11"/>
          <p:cNvSpPr/>
          <p:nvPr/>
        </p:nvSpPr>
        <p:spPr>
          <a:xfrm>
            <a:off x="1955319" y="4860726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random changes to maintain diversity</a:t>
            </a:r>
            <a:endParaRPr lang="en-US" sz="1200"/>
          </a:p>
        </p:txBody>
      </p:sp>
      <p:pic>
        <p:nvPicPr>
          <p:cNvPr id="5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23" y="5235177"/>
            <a:ext cx="544473" cy="653296"/>
          </a:xfrm>
          <a:prstGeom prst="rect">
            <a:avLst/>
          </a:prstGeom>
        </p:spPr>
      </p:pic>
      <p:sp>
        <p:nvSpPr>
          <p:cNvPr id="56" name="Text 12"/>
          <p:cNvSpPr/>
          <p:nvPr/>
        </p:nvSpPr>
        <p:spPr>
          <a:xfrm>
            <a:off x="1955319" y="5344000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Repair</a:t>
            </a:r>
            <a:endParaRPr lang="en-US" sz="1600"/>
          </a:p>
        </p:txBody>
      </p:sp>
      <p:sp>
        <p:nvSpPr>
          <p:cNvPr id="57" name="Text 13"/>
          <p:cNvSpPr/>
          <p:nvPr/>
        </p:nvSpPr>
        <p:spPr>
          <a:xfrm>
            <a:off x="1955319" y="5514022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 any constraint violations in new chromosomes</a:t>
            </a:r>
            <a:endParaRPr lang="en-US" sz="1200"/>
          </a:p>
        </p:txBody>
      </p:sp>
      <p:pic>
        <p:nvPicPr>
          <p:cNvPr id="5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023" y="5888473"/>
            <a:ext cx="544473" cy="653296"/>
          </a:xfrm>
          <a:prstGeom prst="rect">
            <a:avLst/>
          </a:prstGeom>
        </p:spPr>
      </p:pic>
      <p:sp>
        <p:nvSpPr>
          <p:cNvPr id="59" name="Text 14"/>
          <p:cNvSpPr/>
          <p:nvPr/>
        </p:nvSpPr>
        <p:spPr>
          <a:xfrm>
            <a:off x="1955319" y="5997296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Replacement</a:t>
            </a:r>
            <a:endParaRPr lang="en-US" sz="1600"/>
          </a:p>
        </p:txBody>
      </p:sp>
      <p:sp>
        <p:nvSpPr>
          <p:cNvPr id="60" name="Text 15"/>
          <p:cNvSpPr/>
          <p:nvPr/>
        </p:nvSpPr>
        <p:spPr>
          <a:xfrm>
            <a:off x="1955319" y="6167318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 new population with best solutions</a:t>
            </a:r>
            <a:endParaRPr lang="en-US" sz="1200"/>
          </a:p>
        </p:txBody>
      </p:sp>
      <p:pic>
        <p:nvPicPr>
          <p:cNvPr id="6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023" y="6541769"/>
            <a:ext cx="544473" cy="653296"/>
          </a:xfrm>
          <a:prstGeom prst="rect">
            <a:avLst/>
          </a:prstGeom>
        </p:spPr>
      </p:pic>
      <p:sp>
        <p:nvSpPr>
          <p:cNvPr id="62" name="Text 16"/>
          <p:cNvSpPr/>
          <p:nvPr/>
        </p:nvSpPr>
        <p:spPr>
          <a:xfrm>
            <a:off x="1955319" y="6650592"/>
            <a:ext cx="1361242" cy="1700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00"/>
              </a:lnSpc>
              <a:buNone/>
            </a:pPr>
            <a:r>
              <a:rPr lang="en-US" sz="16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Termination</a:t>
            </a:r>
            <a:endParaRPr lang="en-US" sz="1600"/>
          </a:p>
        </p:txBody>
      </p:sp>
      <p:sp>
        <p:nvSpPr>
          <p:cNvPr id="63" name="Text 17"/>
          <p:cNvSpPr/>
          <p:nvPr/>
        </p:nvSpPr>
        <p:spPr>
          <a:xfrm>
            <a:off x="1955319" y="6820614"/>
            <a:ext cx="3260402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12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 when reaching max generations or convergence</a:t>
            </a:r>
            <a:endParaRPr lang="en-US" sz="1200"/>
          </a:p>
        </p:txBody>
      </p:sp>
      <p:pic>
        <p:nvPicPr>
          <p:cNvPr id="70" name="Image 0" descr="preencoded.png">
            <a:extLst>
              <a:ext uri="{FF2B5EF4-FFF2-40B4-BE49-F238E27FC236}">
                <a16:creationId xmlns:a16="http://schemas.microsoft.com/office/drawing/2014/main" id="{3C804455-583E-749E-6A67-E1AE0E567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C844-3B10-0879-F7B8-D11DD25A1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C3F29-C1E9-7D3C-48CD-8AC2DCC5E132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 descr="A screenshot of a diagram&#10;&#10;AI-generated content may be incorrect.">
            <a:extLst>
              <a:ext uri="{FF2B5EF4-FFF2-40B4-BE49-F238E27FC236}">
                <a16:creationId xmlns:a16="http://schemas.microsoft.com/office/drawing/2014/main" id="{71FFC010-7DD1-643D-8FDF-C7AEED225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96" y="610552"/>
            <a:ext cx="7619048" cy="7619048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31D1FFFD-C024-8ACD-6379-2034BD7745F2}"/>
              </a:ext>
            </a:extLst>
          </p:cNvPr>
          <p:cNvSpPr/>
          <p:nvPr/>
        </p:nvSpPr>
        <p:spPr>
          <a:xfrm>
            <a:off x="3512097" y="525761"/>
            <a:ext cx="7275646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00"/>
              </a:lnSpc>
            </a:pPr>
            <a:r>
              <a:rPr lang="en-US" sz="31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Chromosome Encoding in Genetic Algorithms</a:t>
            </a:r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39598714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1D584-7A77-6CE3-8E55-93E2B5C3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CF12F4-0D00-D1E0-3424-059F2E7EE840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11FF144-B5AB-6813-09B2-32B605F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83437"/>
            <a:ext cx="6521410" cy="725805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65226AFE-7E28-AEA2-2DE8-94389F2B811A}"/>
              </a:ext>
            </a:extLst>
          </p:cNvPr>
          <p:cNvSpPr/>
          <p:nvPr/>
        </p:nvSpPr>
        <p:spPr>
          <a:xfrm>
            <a:off x="975241" y="269069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Selection</a:t>
            </a:r>
            <a:endParaRPr lang="en-US" sz="175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F1BD8E8-AEF3-5889-0CF2-063A643EE6CF}"/>
              </a:ext>
            </a:extLst>
          </p:cNvPr>
          <p:cNvSpPr/>
          <p:nvPr/>
        </p:nvSpPr>
        <p:spPr>
          <a:xfrm>
            <a:off x="975241" y="3083004"/>
            <a:ext cx="615850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Tournament selection.</a:t>
            </a:r>
            <a:endParaRPr lang="en-US" sz="140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096F11B8-765C-63CF-F706-2516C2C9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83437"/>
            <a:ext cx="6521410" cy="72580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26524F75-5D5B-0ED5-3104-7C223311B004}"/>
              </a:ext>
            </a:extLst>
          </p:cNvPr>
          <p:cNvSpPr/>
          <p:nvPr/>
        </p:nvSpPr>
        <p:spPr>
          <a:xfrm>
            <a:off x="7496651" y="269069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Crossover</a:t>
            </a:r>
            <a:endParaRPr lang="en-US" sz="175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816F2A9-B2BB-4FF6-25B1-CC27391265F2}"/>
              </a:ext>
            </a:extLst>
          </p:cNvPr>
          <p:cNvSpPr/>
          <p:nvPr/>
        </p:nvSpPr>
        <p:spPr>
          <a:xfrm>
            <a:off x="7496651" y="3083004"/>
            <a:ext cx="615850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One-point crossover between parents.</a:t>
            </a:r>
            <a:endParaRPr lang="en-US" sz="140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7FD8C691-222B-DDD8-1585-8BF86B82F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554730"/>
            <a:ext cx="6521410" cy="725805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C0E3AD5E-A786-9F68-6F4D-BFD4376FF905}"/>
              </a:ext>
            </a:extLst>
          </p:cNvPr>
          <p:cNvSpPr/>
          <p:nvPr/>
        </p:nvSpPr>
        <p:spPr>
          <a:xfrm>
            <a:off x="975241" y="4461986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Mutation</a:t>
            </a:r>
            <a:endParaRPr lang="en-US" sz="175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C60EE98-633F-2460-8615-D7989CF09A7B}"/>
              </a:ext>
            </a:extLst>
          </p:cNvPr>
          <p:cNvSpPr/>
          <p:nvPr/>
        </p:nvSpPr>
        <p:spPr>
          <a:xfrm>
            <a:off x="975241" y="4854297"/>
            <a:ext cx="615850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Bit-flip mutation to introduce variation.</a:t>
            </a:r>
            <a:endParaRPr lang="en-US" sz="1400"/>
          </a:p>
        </p:txBody>
      </p:sp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94377B4A-7463-6FCF-24F5-6D3890900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554730"/>
            <a:ext cx="6521410" cy="725805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1A3499B3-A271-7AA0-CF1C-3BDEE164EDC7}"/>
              </a:ext>
            </a:extLst>
          </p:cNvPr>
          <p:cNvSpPr/>
          <p:nvPr/>
        </p:nvSpPr>
        <p:spPr>
          <a:xfrm>
            <a:off x="7496651" y="4461986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Repair Function</a:t>
            </a:r>
            <a:endParaRPr lang="en-US" sz="175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5B52EC5-1565-A680-3710-2043C4501010}"/>
              </a:ext>
            </a:extLst>
          </p:cNvPr>
          <p:cNvSpPr/>
          <p:nvPr/>
        </p:nvSpPr>
        <p:spPr>
          <a:xfrm>
            <a:off x="7496651" y="4854297"/>
            <a:ext cx="615850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all constraints (budgets, shelf space, demand) are respected.</a:t>
            </a:r>
            <a:endParaRPr lang="en-US" sz="140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2DF7A70-EB43-B197-6A53-025A572EB673}"/>
              </a:ext>
            </a:extLst>
          </p:cNvPr>
          <p:cNvSpPr/>
          <p:nvPr/>
        </p:nvSpPr>
        <p:spPr>
          <a:xfrm>
            <a:off x="793790" y="5530096"/>
            <a:ext cx="1908313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Parameters:</a:t>
            </a:r>
            <a:endParaRPr lang="en-US" sz="140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1FFE0415-4C9F-B6BF-AC40-19743FED550A}"/>
              </a:ext>
            </a:extLst>
          </p:cNvPr>
          <p:cNvSpPr/>
          <p:nvPr/>
        </p:nvSpPr>
        <p:spPr>
          <a:xfrm>
            <a:off x="793790" y="6024443"/>
            <a:ext cx="224736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Population size = 50</a:t>
            </a:r>
            <a:endParaRPr lang="en-US" sz="140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6CBD0B63-A447-8822-E5E2-0208FD18EA57}"/>
              </a:ext>
            </a:extLst>
          </p:cNvPr>
          <p:cNvSpPr/>
          <p:nvPr/>
        </p:nvSpPr>
        <p:spPr>
          <a:xfrm>
            <a:off x="793790" y="6378178"/>
            <a:ext cx="1990507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Generations = 100</a:t>
            </a:r>
            <a:endParaRPr lang="en-US" sz="140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7E85BAF7-5AC9-3728-1033-49502281A2D6}"/>
              </a:ext>
            </a:extLst>
          </p:cNvPr>
          <p:cNvSpPr/>
          <p:nvPr/>
        </p:nvSpPr>
        <p:spPr>
          <a:xfrm>
            <a:off x="793790" y="6731913"/>
            <a:ext cx="224736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Crossover rate = 0.7</a:t>
            </a:r>
            <a:endParaRPr lang="en-US" sz="140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A716FE07-7D5C-8064-45A2-5DFACF050C4C}"/>
              </a:ext>
            </a:extLst>
          </p:cNvPr>
          <p:cNvSpPr/>
          <p:nvPr/>
        </p:nvSpPr>
        <p:spPr>
          <a:xfrm>
            <a:off x="793790" y="7085648"/>
            <a:ext cx="212407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Mutation rate = 0.01</a:t>
            </a:r>
            <a:endParaRPr lang="en-US" sz="140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CDEE2722-AD46-2209-2A31-503A7A4EA384}"/>
              </a:ext>
            </a:extLst>
          </p:cNvPr>
          <p:cNvSpPr/>
          <p:nvPr/>
        </p:nvSpPr>
        <p:spPr>
          <a:xfrm>
            <a:off x="4647203" y="513247"/>
            <a:ext cx="5335994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00"/>
              </a:lnSpc>
            </a:pPr>
            <a:r>
              <a:rPr lang="en-US" sz="31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Components and Parameters</a:t>
            </a:r>
            <a:endParaRPr lang="en-US" sz="3100"/>
          </a:p>
        </p:txBody>
      </p:sp>
    </p:spTree>
    <p:extLst>
      <p:ext uri="{BB962C8B-B14F-4D97-AF65-F5344CB8AC3E}">
        <p14:creationId xmlns:p14="http://schemas.microsoft.com/office/powerpoint/2010/main" val="119835536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4D90-6FC0-9378-BC9A-CEB91CF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7E8D8B-C886-146D-4F25-C982687BA349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8F8E555A-31CA-F744-BE04-2D3FB3C374AE}"/>
              </a:ext>
            </a:extLst>
          </p:cNvPr>
          <p:cNvSpPr/>
          <p:nvPr/>
        </p:nvSpPr>
        <p:spPr>
          <a:xfrm>
            <a:off x="586961" y="629126"/>
            <a:ext cx="5852874" cy="4607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6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Repair Function in Genetic Algorithm</a:t>
            </a:r>
            <a:endParaRPr lang="en-US" sz="240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1D3FF24-8948-5CD0-07C6-A033D00BCE7D}"/>
              </a:ext>
            </a:extLst>
          </p:cNvPr>
          <p:cNvSpPr/>
          <p:nvPr/>
        </p:nvSpPr>
        <p:spPr>
          <a:xfrm>
            <a:off x="1066068" y="1435298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Purpose</a:t>
            </a:r>
            <a:endParaRPr lang="en-US" sz="240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6E12E30-579B-EEA9-6BBA-BE432AF1FE3B}"/>
              </a:ext>
            </a:extLst>
          </p:cNvPr>
          <p:cNvSpPr/>
          <p:nvPr/>
        </p:nvSpPr>
        <p:spPr>
          <a:xfrm>
            <a:off x="1066068" y="1754029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repair function ensures that a chromosome (solution) satisfies all the constraints of the optimization problem by adjusting its values as needed.</a:t>
            </a:r>
            <a:endParaRPr lang="en-US" sz="1400"/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40D01AB-0BEA-24C6-6233-F235F17290B3}"/>
              </a:ext>
            </a:extLst>
          </p:cNvPr>
          <p:cNvSpPr/>
          <p:nvPr/>
        </p:nvSpPr>
        <p:spPr>
          <a:xfrm>
            <a:off x="1066068" y="2335173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Mechanism</a:t>
            </a:r>
            <a:endParaRPr lang="en-US" sz="240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12559C21-B8FC-98E8-1620-4566642B8C6A}"/>
              </a:ext>
            </a:extLst>
          </p:cNvPr>
          <p:cNvSpPr/>
          <p:nvPr/>
        </p:nvSpPr>
        <p:spPr>
          <a:xfrm>
            <a:off x="1066068" y="2653903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Char char="•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Adjusts the quantities in the chromosome to ensure that they do not exceed demand constraints.</a:t>
            </a:r>
            <a:endParaRPr lang="en-US" sz="140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FED708E6-FB4B-FFE8-4010-E758C6B0B13A}"/>
              </a:ext>
            </a:extLst>
          </p:cNvPr>
          <p:cNvSpPr/>
          <p:nvPr/>
        </p:nvSpPr>
        <p:spPr>
          <a:xfrm>
            <a:off x="1066068" y="2941201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Char char="•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Ensures the sum of production, marketing, and logistics costs remains within specified budget limits.</a:t>
            </a:r>
            <a:endParaRPr lang="en-US" sz="140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2876838B-3060-5BAA-F875-187BCE2F1854}"/>
              </a:ext>
            </a:extLst>
          </p:cNvPr>
          <p:cNvSpPr/>
          <p:nvPr/>
        </p:nvSpPr>
        <p:spPr>
          <a:xfrm>
            <a:off x="1066068" y="3228499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Char char="•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Feasibility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Ensures that the total shelf space and demand constraints are not violated, even when the chromosome is adjusted.</a:t>
            </a:r>
            <a:endParaRPr lang="en-US" sz="140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D4D43259-BAC8-6EF6-C48C-A476FE14F573}"/>
              </a:ext>
            </a:extLst>
          </p:cNvPr>
          <p:cNvSpPr/>
          <p:nvPr/>
        </p:nvSpPr>
        <p:spPr>
          <a:xfrm>
            <a:off x="1066068" y="3809643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Process Overview</a:t>
            </a:r>
            <a:endParaRPr lang="en-US" sz="240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908916A2-AE9C-244E-D4CD-82110CB7CF7B}"/>
              </a:ext>
            </a:extLst>
          </p:cNvPr>
          <p:cNvSpPr/>
          <p:nvPr/>
        </p:nvSpPr>
        <p:spPr>
          <a:xfrm>
            <a:off x="1066068" y="4128373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Font typeface="+mj-lt"/>
              <a:buAutoNum type="arabicPeriod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Decoding: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chromosome is decoded into a list of quantities.</a:t>
            </a:r>
            <a:endParaRPr lang="en-US" sz="1400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541768D1-3EB6-B9FE-009B-60E744663778}"/>
              </a:ext>
            </a:extLst>
          </p:cNvPr>
          <p:cNvSpPr/>
          <p:nvPr/>
        </p:nvSpPr>
        <p:spPr>
          <a:xfrm>
            <a:off x="1066068" y="4415671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Font typeface="+mj-lt"/>
              <a:buAutoNum type="arabicPeriod" startAt="2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Quantities are adjusted based on the maximum demand, ensuring no violation.</a:t>
            </a:r>
            <a:endParaRPr lang="en-US" sz="1400"/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E655994E-EC41-5C37-BE67-D312BD47011D}"/>
              </a:ext>
            </a:extLst>
          </p:cNvPr>
          <p:cNvSpPr/>
          <p:nvPr/>
        </p:nvSpPr>
        <p:spPr>
          <a:xfrm>
            <a:off x="1066068" y="4702969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Font typeface="+mj-lt"/>
              <a:buAutoNum type="arabicPeriod" startAt="3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If budget constraints are violated, the function reduces quantities of products with the highest cost contribution until the budgets are satisfied</a:t>
            </a:r>
            <a:endParaRPr lang="en-US" sz="1400"/>
          </a:p>
        </p:txBody>
      </p:sp>
      <p:sp>
        <p:nvSpPr>
          <p:cNvPr id="32" name="Text 14">
            <a:extLst>
              <a:ext uri="{FF2B5EF4-FFF2-40B4-BE49-F238E27FC236}">
                <a16:creationId xmlns:a16="http://schemas.microsoft.com/office/drawing/2014/main" id="{E78331EF-7846-080B-53AE-12C98B4A2CCB}"/>
              </a:ext>
            </a:extLst>
          </p:cNvPr>
          <p:cNvSpPr/>
          <p:nvPr/>
        </p:nvSpPr>
        <p:spPr>
          <a:xfrm>
            <a:off x="1066068" y="4990267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Font typeface="+mj-lt"/>
              <a:buAutoNum type="arabicPeriod" startAt="4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Feasibility Repair: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further check ensures that all other constraints (shelf space and total demand) are met.</a:t>
            </a:r>
            <a:endParaRPr lang="en-US" sz="1400"/>
          </a:p>
        </p:txBody>
      </p:sp>
      <p:sp>
        <p:nvSpPr>
          <p:cNvPr id="33" name="Text 15">
            <a:extLst>
              <a:ext uri="{FF2B5EF4-FFF2-40B4-BE49-F238E27FC236}">
                <a16:creationId xmlns:a16="http://schemas.microsoft.com/office/drawing/2014/main" id="{3A732CCA-BF99-CF07-C9AB-691CA8145938}"/>
              </a:ext>
            </a:extLst>
          </p:cNvPr>
          <p:cNvSpPr/>
          <p:nvPr/>
        </p:nvSpPr>
        <p:spPr>
          <a:xfrm>
            <a:off x="1066068" y="5277564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Font typeface="+mj-lt"/>
              <a:buAutoNum type="arabicPeriod" startAt="5"/>
            </a:pPr>
            <a:r>
              <a:rPr lang="en-US" sz="140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Re-encoding:</a:t>
            </a: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adjusted quantities are encoded back into the chromosome in binary format.</a:t>
            </a:r>
            <a:endParaRPr lang="en-US" sz="1400"/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55251993-6DA8-A416-70D1-CF4437473E52}"/>
              </a:ext>
            </a:extLst>
          </p:cNvPr>
          <p:cNvSpPr/>
          <p:nvPr/>
        </p:nvSpPr>
        <p:spPr>
          <a:xfrm>
            <a:off x="1066068" y="5858708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Benefits</a:t>
            </a:r>
            <a:endParaRPr lang="en-US" sz="2400"/>
          </a:p>
        </p:txBody>
      </p:sp>
      <p:sp>
        <p:nvSpPr>
          <p:cNvPr id="35" name="Text 18">
            <a:extLst>
              <a:ext uri="{FF2B5EF4-FFF2-40B4-BE49-F238E27FC236}">
                <a16:creationId xmlns:a16="http://schemas.microsoft.com/office/drawing/2014/main" id="{7A50A19F-89CA-CBEA-590C-A7C967345A7A}"/>
              </a:ext>
            </a:extLst>
          </p:cNvPr>
          <p:cNvSpPr/>
          <p:nvPr/>
        </p:nvSpPr>
        <p:spPr>
          <a:xfrm>
            <a:off x="1066068" y="6177439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solutions generated by the algorithm are feasible.</a:t>
            </a:r>
            <a:endParaRPr lang="en-US" sz="1400"/>
          </a:p>
        </p:txBody>
      </p:sp>
      <p:sp>
        <p:nvSpPr>
          <p:cNvPr id="36" name="Text 19">
            <a:extLst>
              <a:ext uri="{FF2B5EF4-FFF2-40B4-BE49-F238E27FC236}">
                <a16:creationId xmlns:a16="http://schemas.microsoft.com/office/drawing/2014/main" id="{5BD616FA-1C2B-EDF4-7E67-A0E7B4549647}"/>
              </a:ext>
            </a:extLst>
          </p:cNvPr>
          <p:cNvSpPr/>
          <p:nvPr/>
        </p:nvSpPr>
        <p:spPr>
          <a:xfrm>
            <a:off x="1066068" y="6464737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Tx/>
              <a:buChar char="•"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in maintaining balance between production, marketing, logistics budgets, and shelf space.</a:t>
            </a:r>
            <a:endParaRPr lang="en-US" sz="1400"/>
          </a:p>
        </p:txBody>
      </p:sp>
      <p:sp>
        <p:nvSpPr>
          <p:cNvPr id="37" name="Text 21">
            <a:extLst>
              <a:ext uri="{FF2B5EF4-FFF2-40B4-BE49-F238E27FC236}">
                <a16:creationId xmlns:a16="http://schemas.microsoft.com/office/drawing/2014/main" id="{D792AD58-23EE-AA63-7D46-996C10B50093}"/>
              </a:ext>
            </a:extLst>
          </p:cNvPr>
          <p:cNvSpPr/>
          <p:nvPr/>
        </p:nvSpPr>
        <p:spPr>
          <a:xfrm>
            <a:off x="1066068" y="7045881"/>
            <a:ext cx="1884045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Impact on Optimization</a:t>
            </a:r>
            <a:endParaRPr lang="en-US" sz="2400"/>
          </a:p>
        </p:txBody>
      </p:sp>
      <p:sp>
        <p:nvSpPr>
          <p:cNvPr id="38" name="Text 22">
            <a:extLst>
              <a:ext uri="{FF2B5EF4-FFF2-40B4-BE49-F238E27FC236}">
                <a16:creationId xmlns:a16="http://schemas.microsoft.com/office/drawing/2014/main" id="{C54F6F4E-2A4B-202C-379D-66997E08C691}"/>
              </a:ext>
            </a:extLst>
          </p:cNvPr>
          <p:cNvSpPr/>
          <p:nvPr/>
        </p:nvSpPr>
        <p:spPr>
          <a:xfrm>
            <a:off x="1066068" y="7364611"/>
            <a:ext cx="12563713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r>
              <a:rPr lang="en-US" sz="140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Without the repair function, the solution might violate constraints, making it infeasible for practical use in real-world scenarios.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4588863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4935" y="341828"/>
            <a:ext cx="5592366" cy="3883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50"/>
              </a:lnSpc>
              <a:buNone/>
            </a:pPr>
            <a:r>
              <a:rPr lang="en-US" sz="24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Ant Colony Optimization (ACO) Algorithm</a:t>
            </a:r>
            <a:endParaRPr lang="en-US" sz="2400"/>
          </a:p>
        </p:txBody>
      </p:sp>
      <p:sp>
        <p:nvSpPr>
          <p:cNvPr id="3" name="Text 1"/>
          <p:cNvSpPr/>
          <p:nvPr/>
        </p:nvSpPr>
        <p:spPr>
          <a:xfrm>
            <a:off x="434935" y="916543"/>
            <a:ext cx="2485668" cy="310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ACO?</a:t>
            </a:r>
            <a:endParaRPr lang="en-US" sz="1950"/>
          </a:p>
        </p:txBody>
      </p:sp>
      <p:sp>
        <p:nvSpPr>
          <p:cNvPr id="4" name="Text 2"/>
          <p:cNvSpPr/>
          <p:nvPr/>
        </p:nvSpPr>
        <p:spPr>
          <a:xfrm>
            <a:off x="434935" y="1413629"/>
            <a:ext cx="13760529" cy="1988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50"/>
              </a:lnSpc>
              <a:buNone/>
            </a:pPr>
            <a:r>
              <a:rPr lang="en-US" sz="9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probabilistic technique inspired by ants' behavior when finding paths between their colony and food sources.</a:t>
            </a:r>
            <a:endParaRPr lang="en-US" sz="950"/>
          </a:p>
        </p:txBody>
      </p:sp>
      <p:sp>
        <p:nvSpPr>
          <p:cNvPr id="5" name="Text 3"/>
          <p:cNvSpPr/>
          <p:nvPr/>
        </p:nvSpPr>
        <p:spPr>
          <a:xfrm>
            <a:off x="434935" y="1798796"/>
            <a:ext cx="2485668" cy="310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ACO Works</a:t>
            </a:r>
            <a:endParaRPr lang="en-US" sz="1950"/>
          </a:p>
        </p:txBody>
      </p:sp>
      <p:sp>
        <p:nvSpPr>
          <p:cNvPr id="6" name="Shape 4"/>
          <p:cNvSpPr/>
          <p:nvPr/>
        </p:nvSpPr>
        <p:spPr>
          <a:xfrm>
            <a:off x="434935" y="2295882"/>
            <a:ext cx="124182" cy="745688"/>
          </a:xfrm>
          <a:prstGeom prst="roundRect">
            <a:avLst>
              <a:gd name="adj" fmla="val 4203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683300" y="2420064"/>
            <a:ext cx="3494008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Initialize pheromone trails and heuristic information</a:t>
            </a:r>
            <a:endParaRPr lang="en-US" sz="1200"/>
          </a:p>
        </p:txBody>
      </p:sp>
      <p:sp>
        <p:nvSpPr>
          <p:cNvPr id="8" name="Shape 6"/>
          <p:cNvSpPr/>
          <p:nvPr/>
        </p:nvSpPr>
        <p:spPr>
          <a:xfrm>
            <a:off x="621268" y="3134678"/>
            <a:ext cx="124182" cy="745688"/>
          </a:xfrm>
          <a:prstGeom prst="roundRect">
            <a:avLst>
              <a:gd name="adj" fmla="val 4203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69633" y="3258860"/>
            <a:ext cx="5460563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Ants construct solutions probabilistically based on pheromone and heuristic values</a:t>
            </a:r>
            <a:endParaRPr lang="en-US" sz="1200"/>
          </a:p>
        </p:txBody>
      </p:sp>
      <p:sp>
        <p:nvSpPr>
          <p:cNvPr id="10" name="Shape 8"/>
          <p:cNvSpPr/>
          <p:nvPr/>
        </p:nvSpPr>
        <p:spPr>
          <a:xfrm>
            <a:off x="807720" y="3973473"/>
            <a:ext cx="124182" cy="745688"/>
          </a:xfrm>
          <a:prstGeom prst="roundRect">
            <a:avLst>
              <a:gd name="adj" fmla="val 4203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56084" y="4097655"/>
            <a:ext cx="2496860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Evaluate solutions against constraints</a:t>
            </a:r>
            <a:endParaRPr lang="en-US" sz="1200"/>
          </a:p>
        </p:txBody>
      </p:sp>
      <p:sp>
        <p:nvSpPr>
          <p:cNvPr id="12" name="Shape 10"/>
          <p:cNvSpPr/>
          <p:nvPr/>
        </p:nvSpPr>
        <p:spPr>
          <a:xfrm>
            <a:off x="994172" y="4812268"/>
            <a:ext cx="124182" cy="745688"/>
          </a:xfrm>
          <a:prstGeom prst="roundRect">
            <a:avLst>
              <a:gd name="adj" fmla="val 4203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42536" y="4936450"/>
            <a:ext cx="3378160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Update pheromone trails (deposit and evaporation)</a:t>
            </a:r>
            <a:endParaRPr lang="en-US" sz="1200"/>
          </a:p>
        </p:txBody>
      </p:sp>
      <p:sp>
        <p:nvSpPr>
          <p:cNvPr id="14" name="Shape 12"/>
          <p:cNvSpPr/>
          <p:nvPr/>
        </p:nvSpPr>
        <p:spPr>
          <a:xfrm>
            <a:off x="807720" y="5651063"/>
            <a:ext cx="124182" cy="745688"/>
          </a:xfrm>
          <a:prstGeom prst="roundRect">
            <a:avLst>
              <a:gd name="adj" fmla="val 4203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56084" y="5775246"/>
            <a:ext cx="2928699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Repeat steps 2-4 until termination condition</a:t>
            </a:r>
            <a:endParaRPr lang="en-US" sz="1200"/>
          </a:p>
        </p:txBody>
      </p:sp>
      <p:sp>
        <p:nvSpPr>
          <p:cNvPr id="16" name="Text 14"/>
          <p:cNvSpPr/>
          <p:nvPr/>
        </p:nvSpPr>
        <p:spPr>
          <a:xfrm>
            <a:off x="434935" y="6583085"/>
            <a:ext cx="2485668" cy="310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9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Principles</a:t>
            </a:r>
            <a:endParaRPr lang="en-US" sz="1950"/>
          </a:p>
        </p:txBody>
      </p:sp>
      <p:sp>
        <p:nvSpPr>
          <p:cNvPr id="17" name="Shape 15"/>
          <p:cNvSpPr/>
          <p:nvPr/>
        </p:nvSpPr>
        <p:spPr>
          <a:xfrm>
            <a:off x="434935" y="7080171"/>
            <a:ext cx="279559" cy="279559"/>
          </a:xfrm>
          <a:prstGeom prst="roundRect">
            <a:avLst>
              <a:gd name="adj" fmla="val 186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838676" y="7122795"/>
            <a:ext cx="2687598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Indirect communication via pheromones</a:t>
            </a:r>
            <a:endParaRPr lang="en-US" sz="1200"/>
          </a:p>
        </p:txBody>
      </p:sp>
      <p:sp>
        <p:nvSpPr>
          <p:cNvPr id="19" name="Shape 17"/>
          <p:cNvSpPr/>
          <p:nvPr/>
        </p:nvSpPr>
        <p:spPr>
          <a:xfrm>
            <a:off x="7392829" y="7080171"/>
            <a:ext cx="279559" cy="279559"/>
          </a:xfrm>
          <a:prstGeom prst="roundRect">
            <a:avLst>
              <a:gd name="adj" fmla="val 186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7796570" y="7122795"/>
            <a:ext cx="2579489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Positive feedback reinforces good paths</a:t>
            </a:r>
            <a:endParaRPr lang="en-US" sz="1200"/>
          </a:p>
        </p:txBody>
      </p:sp>
      <p:sp>
        <p:nvSpPr>
          <p:cNvPr id="21" name="Shape 19"/>
          <p:cNvSpPr/>
          <p:nvPr/>
        </p:nvSpPr>
        <p:spPr>
          <a:xfrm>
            <a:off x="434935" y="7608213"/>
            <a:ext cx="279559" cy="279559"/>
          </a:xfrm>
          <a:prstGeom prst="roundRect">
            <a:avLst>
              <a:gd name="adj" fmla="val 186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38676" y="7650837"/>
            <a:ext cx="3053715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Distributed computation with multiple agents</a:t>
            </a:r>
            <a:endParaRPr lang="en-US" sz="1200"/>
          </a:p>
        </p:txBody>
      </p:sp>
      <p:sp>
        <p:nvSpPr>
          <p:cNvPr id="23" name="Shape 21"/>
          <p:cNvSpPr/>
          <p:nvPr/>
        </p:nvSpPr>
        <p:spPr>
          <a:xfrm>
            <a:off x="7392829" y="7608213"/>
            <a:ext cx="279559" cy="279559"/>
          </a:xfrm>
          <a:prstGeom prst="roundRect">
            <a:avLst>
              <a:gd name="adj" fmla="val 186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796570" y="7650837"/>
            <a:ext cx="3024426" cy="1941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Balance between exploration and exploitation</a:t>
            </a:r>
            <a:endParaRPr lang="en-US" sz="12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0D583E3-2DB9-A71B-DF3D-86D04BD8E849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Ant colony optimization for beginners | by Rishal Hurbans | Medium">
            <a:extLst>
              <a:ext uri="{FF2B5EF4-FFF2-40B4-BE49-F238E27FC236}">
                <a16:creationId xmlns:a16="http://schemas.microsoft.com/office/drawing/2014/main" id="{95F824FC-83FB-E036-11A1-61533AEEE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0"/>
          <a:stretch>
            <a:fillRect/>
          </a:stretch>
        </p:blipFill>
        <p:spPr bwMode="auto">
          <a:xfrm>
            <a:off x="7229253" y="1850653"/>
            <a:ext cx="7183485" cy="381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009"/>
            <a:ext cx="623351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Main Functions Summary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84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188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Check constraints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3909298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Checks if a solution meets all budget and capacity limits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684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418880"/>
            <a:ext cx="32463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Ant colony optimization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35893" y="390929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algorithm that: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5235893" y="4408289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Creates ants to explore solution space</a:t>
            </a:r>
            <a:endParaRPr lang="en-US" sz="1750"/>
          </a:p>
        </p:txBody>
      </p:sp>
      <p:sp>
        <p:nvSpPr>
          <p:cNvPr id="10" name="Text 6"/>
          <p:cNvSpPr/>
          <p:nvPr/>
        </p:nvSpPr>
        <p:spPr>
          <a:xfrm>
            <a:off x="5235893" y="5213390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Evaluates solutions against constraints</a:t>
            </a:r>
            <a:endParaRPr lang="en-US" sz="1750"/>
          </a:p>
        </p:txBody>
      </p:sp>
      <p:sp>
        <p:nvSpPr>
          <p:cNvPr id="11" name="Text 7"/>
          <p:cNvSpPr/>
          <p:nvPr/>
        </p:nvSpPr>
        <p:spPr>
          <a:xfrm>
            <a:off x="5235893" y="6018490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Updates pheromone trails</a:t>
            </a:r>
            <a:endParaRPr lang="en-US" sz="1750"/>
          </a:p>
        </p:txBody>
      </p:sp>
      <p:sp>
        <p:nvSpPr>
          <p:cNvPr id="12" name="Text 8"/>
          <p:cNvSpPr/>
          <p:nvPr/>
        </p:nvSpPr>
        <p:spPr>
          <a:xfrm>
            <a:off x="5235893" y="646068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 best solution found</a:t>
            </a:r>
            <a:endParaRPr lang="en-US" sz="175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68416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34188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Run aco</a:t>
            </a:r>
            <a:endParaRPr lang="en-US" sz="2200"/>
          </a:p>
        </p:txBody>
      </p:sp>
      <p:sp>
        <p:nvSpPr>
          <p:cNvPr id="15" name="Text 10"/>
          <p:cNvSpPr/>
          <p:nvPr/>
        </p:nvSpPr>
        <p:spPr>
          <a:xfrm>
            <a:off x="9677995" y="3909298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Wrapper function that:</a:t>
            </a:r>
            <a:endParaRPr lang="en-US" sz="1750"/>
          </a:p>
        </p:txBody>
      </p:sp>
      <p:sp>
        <p:nvSpPr>
          <p:cNvPr id="16" name="Text 11"/>
          <p:cNvSpPr/>
          <p:nvPr/>
        </p:nvSpPr>
        <p:spPr>
          <a:xfrm>
            <a:off x="9677995" y="4408289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Loads data from Excel file</a:t>
            </a:r>
            <a:endParaRPr lang="en-US" sz="1750"/>
          </a:p>
        </p:txBody>
      </p:sp>
      <p:sp>
        <p:nvSpPr>
          <p:cNvPr id="17" name="Text 12"/>
          <p:cNvSpPr/>
          <p:nvPr/>
        </p:nvSpPr>
        <p:spPr>
          <a:xfrm>
            <a:off x="9677995" y="4850487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Sets up algorithm parameters</a:t>
            </a:r>
            <a:endParaRPr lang="en-US" sz="1750"/>
          </a:p>
        </p:txBody>
      </p:sp>
      <p:sp>
        <p:nvSpPr>
          <p:cNvPr id="18" name="Text 13"/>
          <p:cNvSpPr/>
          <p:nvPr/>
        </p:nvSpPr>
        <p:spPr>
          <a:xfrm>
            <a:off x="9677995" y="5292685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Calls ant_colony_optimization()</a:t>
            </a:r>
            <a:endParaRPr lang="en-US" sz="1750"/>
          </a:p>
        </p:txBody>
      </p:sp>
      <p:sp>
        <p:nvSpPr>
          <p:cNvPr id="19" name="Text 14"/>
          <p:cNvSpPr/>
          <p:nvPr/>
        </p:nvSpPr>
        <p:spPr>
          <a:xfrm>
            <a:off x="9677995" y="5734883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Formats and returns results</a:t>
            </a:r>
            <a:endParaRPr lang="en-US" sz="17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144798-E856-907D-027F-6CFECB0D687B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1155323"/>
            <a:ext cx="5045869" cy="4406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Problem Statement &amp; Importance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9381" y="1375648"/>
            <a:ext cx="6383774" cy="282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59381" y="1784628"/>
            <a:ext cx="6383774" cy="282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5" name="Text 3"/>
          <p:cNvSpPr/>
          <p:nvPr/>
        </p:nvSpPr>
        <p:spPr>
          <a:xfrm>
            <a:off x="457200" y="2447449"/>
            <a:ext cx="6685955" cy="5641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7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E-commerce faces continuous pressure to balance profits with inventory, marketing, and logistics constraints.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59381" y="3293626"/>
            <a:ext cx="6383774" cy="282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8" name="Text 6"/>
          <p:cNvSpPr/>
          <p:nvPr/>
        </p:nvSpPr>
        <p:spPr>
          <a:xfrm>
            <a:off x="457200" y="3702606"/>
            <a:ext cx="6685955" cy="5641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7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methods often fail to handle complex product portfolios with fluctuating demand, shelf space limits, and age-based penalties.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59381" y="4393644"/>
            <a:ext cx="6383774" cy="282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10" name="Text 8"/>
          <p:cNvSpPr/>
          <p:nvPr/>
        </p:nvSpPr>
        <p:spPr>
          <a:xfrm>
            <a:off x="759381" y="4802624"/>
            <a:ext cx="6383774" cy="2820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11" name="Text 9"/>
          <p:cNvSpPr/>
          <p:nvPr/>
        </p:nvSpPr>
        <p:spPr>
          <a:xfrm>
            <a:off x="457200" y="5084683"/>
            <a:ext cx="6685955" cy="8461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7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builds a model that chooses the best quantity and product mix to maximize net profit and increase product turnover rate, using real product data scraped from platforms like Myntra</a:t>
            </a:r>
            <a:endParaRPr lang="en-US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168" y="0"/>
            <a:ext cx="7059335" cy="82296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979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Algorithm Parameters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412206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419826"/>
            <a:ext cx="13027582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343" y="2563535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alpha: 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4158734" y="2563535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5.0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8162092" y="2563535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Pheromone influence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801410" y="3070146"/>
            <a:ext cx="13027582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3213854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beta: 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4158734" y="3213854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10.0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8162092" y="3213854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Heuristic influence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801410" y="3720465"/>
            <a:ext cx="13027582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343" y="3864173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rho: 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4158734" y="3864173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0.3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8162092" y="3864173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Evaporation rate</a:t>
            </a:r>
            <a:endParaRPr lang="en-US" sz="1750"/>
          </a:p>
        </p:txBody>
      </p:sp>
      <p:sp>
        <p:nvSpPr>
          <p:cNvPr id="16" name="Shape 14"/>
          <p:cNvSpPr/>
          <p:nvPr/>
        </p:nvSpPr>
        <p:spPr>
          <a:xfrm>
            <a:off x="801410" y="4370784"/>
            <a:ext cx="13027582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343" y="4514493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n_ants: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4158734" y="4514493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100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8162092" y="4514493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ants</a:t>
            </a:r>
            <a:endParaRPr lang="en-US" sz="1750"/>
          </a:p>
        </p:txBody>
      </p:sp>
      <p:sp>
        <p:nvSpPr>
          <p:cNvPr id="20" name="Shape 18"/>
          <p:cNvSpPr/>
          <p:nvPr/>
        </p:nvSpPr>
        <p:spPr>
          <a:xfrm>
            <a:off x="801410" y="5021104"/>
            <a:ext cx="13027582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28343" y="5164812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n_iterations:</a:t>
            </a:r>
            <a:endParaRPr lang="en-US" sz="1750"/>
          </a:p>
        </p:txBody>
      </p:sp>
      <p:sp>
        <p:nvSpPr>
          <p:cNvPr id="22" name="Text 20"/>
          <p:cNvSpPr/>
          <p:nvPr/>
        </p:nvSpPr>
        <p:spPr>
          <a:xfrm>
            <a:off x="4158734" y="5164812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10</a:t>
            </a:r>
            <a:endParaRPr lang="en-US" sz="1750"/>
          </a:p>
        </p:txBody>
      </p:sp>
      <p:sp>
        <p:nvSpPr>
          <p:cNvPr id="23" name="Text 21"/>
          <p:cNvSpPr/>
          <p:nvPr/>
        </p:nvSpPr>
        <p:spPr>
          <a:xfrm>
            <a:off x="8162092" y="5164812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Maximum iterations</a:t>
            </a:r>
            <a:endParaRPr lang="en-US" sz="1750"/>
          </a:p>
        </p:txBody>
      </p:sp>
      <p:sp>
        <p:nvSpPr>
          <p:cNvPr id="24" name="Shape 22"/>
          <p:cNvSpPr/>
          <p:nvPr/>
        </p:nvSpPr>
        <p:spPr>
          <a:xfrm>
            <a:off x="801410" y="5671423"/>
            <a:ext cx="13027582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28343" y="5815132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Q: </a:t>
            </a:r>
            <a:endParaRPr lang="en-US" sz="1750"/>
          </a:p>
        </p:txBody>
      </p:sp>
      <p:sp>
        <p:nvSpPr>
          <p:cNvPr id="26" name="Text 24"/>
          <p:cNvSpPr/>
          <p:nvPr/>
        </p:nvSpPr>
        <p:spPr>
          <a:xfrm>
            <a:off x="4158734" y="5815132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</a:t>
            </a:r>
            <a:endParaRPr lang="en-US" sz="1750"/>
          </a:p>
        </p:txBody>
      </p:sp>
      <p:sp>
        <p:nvSpPr>
          <p:cNvPr id="27" name="Text 25"/>
          <p:cNvSpPr/>
          <p:nvPr/>
        </p:nvSpPr>
        <p:spPr>
          <a:xfrm>
            <a:off x="8162092" y="5815132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Pheromone coefficient</a:t>
            </a:r>
            <a:endParaRPr lang="en-US" sz="1750"/>
          </a:p>
        </p:txBody>
      </p:sp>
      <p:sp>
        <p:nvSpPr>
          <p:cNvPr id="28" name="Shape 26"/>
          <p:cNvSpPr/>
          <p:nvPr/>
        </p:nvSpPr>
        <p:spPr>
          <a:xfrm>
            <a:off x="801410" y="6321743"/>
            <a:ext cx="13027582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1028343" y="6465451"/>
            <a:ext cx="266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max_no_improvement: </a:t>
            </a:r>
            <a:endParaRPr lang="en-US" sz="1750"/>
          </a:p>
        </p:txBody>
      </p:sp>
      <p:sp>
        <p:nvSpPr>
          <p:cNvPr id="30" name="Text 28"/>
          <p:cNvSpPr/>
          <p:nvPr/>
        </p:nvSpPr>
        <p:spPr>
          <a:xfrm>
            <a:off x="4158734" y="6465451"/>
            <a:ext cx="35421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</a:t>
            </a:r>
            <a:endParaRPr lang="en-US" sz="1750"/>
          </a:p>
        </p:txBody>
      </p:sp>
      <p:sp>
        <p:nvSpPr>
          <p:cNvPr id="31" name="Text 29"/>
          <p:cNvSpPr/>
          <p:nvPr/>
        </p:nvSpPr>
        <p:spPr>
          <a:xfrm>
            <a:off x="8162092" y="6465451"/>
            <a:ext cx="544008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stopping threshold</a:t>
            </a:r>
            <a:endParaRPr lang="en-US" sz="175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638A47-184B-14D9-0133-760E2F1B8C7D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4595"/>
            <a:ext cx="7556421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00"/>
              </a:lnSpc>
              <a:buNone/>
            </a:pPr>
            <a:r>
              <a:rPr lang="en-US" sz="61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Simulation Setup</a:t>
            </a:r>
            <a:endParaRPr lang="en-US" sz="6150"/>
          </a:p>
        </p:txBody>
      </p:sp>
      <p:sp>
        <p:nvSpPr>
          <p:cNvPr id="4" name="Text 1"/>
          <p:cNvSpPr/>
          <p:nvPr/>
        </p:nvSpPr>
        <p:spPr>
          <a:xfrm>
            <a:off x="6280190" y="379297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Tested product portfolio sizes: in Range from 10 to 500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441102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Algorithms: Genetic Algorithm (GA), Ant Colony Optimization (ACO), GAMS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539198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Maximize profit through optimal product mix</a:t>
            </a:r>
            <a:endParaRPr lang="en-US" sz="17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21D588-236D-1B1B-9AE8-31955CD654ED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553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Net Profit Comparison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1" y="1414582"/>
            <a:ext cx="2970966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1414582"/>
            <a:ext cx="2970966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048244" y="1414582"/>
            <a:ext cx="904161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$82.7M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19814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GAMS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793790" y="2471857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Profits (10–500 products)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5235893" y="1414582"/>
            <a:ext cx="3061454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235893" y="1414582"/>
            <a:ext cx="2947988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467368" y="1414582"/>
            <a:ext cx="92714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$82.6M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5235893" y="19814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GA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5235893" y="2471857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Profits (10–500 products)</a:t>
            </a:r>
            <a:endParaRPr lang="en-US" sz="1750"/>
          </a:p>
        </p:txBody>
      </p:sp>
      <p:sp>
        <p:nvSpPr>
          <p:cNvPr id="13" name="Shape 11"/>
          <p:cNvSpPr/>
          <p:nvPr/>
        </p:nvSpPr>
        <p:spPr>
          <a:xfrm>
            <a:off x="9677995" y="1414582"/>
            <a:ext cx="3124914" cy="283488"/>
          </a:xfrm>
          <a:prstGeom prst="roundRect">
            <a:avLst>
              <a:gd name="adj" fmla="val 336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677995" y="1414582"/>
            <a:ext cx="2731234" cy="283488"/>
          </a:xfrm>
          <a:prstGeom prst="roundRect">
            <a:avLst>
              <a:gd name="adj" fmla="val 33606"/>
            </a:avLst>
          </a:prstGeom>
          <a:solidFill>
            <a:srgbClr val="835E54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2972931" y="1414582"/>
            <a:ext cx="863679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$77.3M</a:t>
            </a:r>
            <a:endParaRPr lang="en-US" sz="2200"/>
          </a:p>
        </p:txBody>
      </p:sp>
      <p:sp>
        <p:nvSpPr>
          <p:cNvPr id="16" name="Text 14"/>
          <p:cNvSpPr/>
          <p:nvPr/>
        </p:nvSpPr>
        <p:spPr>
          <a:xfrm>
            <a:off x="9677995" y="198143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ACO</a:t>
            </a:r>
            <a:endParaRPr lang="en-US" sz="2200"/>
          </a:p>
        </p:txBody>
      </p:sp>
      <p:sp>
        <p:nvSpPr>
          <p:cNvPr id="17" name="Text 15"/>
          <p:cNvSpPr/>
          <p:nvPr/>
        </p:nvSpPr>
        <p:spPr>
          <a:xfrm>
            <a:off x="9677995" y="2471857"/>
            <a:ext cx="41586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Profits (10–500 products)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793790" y="308991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 excels at large-scale, hitting $184M at 500 products</a:t>
            </a:r>
            <a:endParaRPr lang="en-US" sz="175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223CDD6E-4C2F-3D0E-7576-DA3B262D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854" y="3584912"/>
            <a:ext cx="9289375" cy="46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80C3C8-CFCC-6A84-CD28-D0F420A58F70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6233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00"/>
              </a:lnSpc>
              <a:buNone/>
            </a:pPr>
            <a:r>
              <a:rPr lang="en-US" sz="61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 complexity graph</a:t>
            </a:r>
            <a:endParaRPr lang="en-US" sz="6150"/>
          </a:p>
        </p:txBody>
      </p:sp>
      <p:sp>
        <p:nvSpPr>
          <p:cNvPr id="3" name="Text 1"/>
          <p:cNvSpPr/>
          <p:nvPr/>
        </p:nvSpPr>
        <p:spPr>
          <a:xfrm>
            <a:off x="793790" y="159281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GAMS: ~88.8 m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22108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GA: Avg 16,022 ms, scales quadratically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28289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ACO: Avg 8,679 ms, stable execution</a:t>
            </a:r>
            <a:endParaRPr lang="en-US" sz="17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070CE4-A84A-E51C-439D-F4BD65805607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graph showing the growth of a stock market">
            <a:extLst>
              <a:ext uri="{FF2B5EF4-FFF2-40B4-BE49-F238E27FC236}">
                <a16:creationId xmlns:a16="http://schemas.microsoft.com/office/drawing/2014/main" id="{D1FD5278-7E23-E72C-0176-7D9D08F62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91828"/>
            <a:ext cx="9372600" cy="46601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2" y="375285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00"/>
              </a:lnSpc>
              <a:buNone/>
            </a:pPr>
            <a:r>
              <a:rPr lang="en-US" sz="61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Efficiency: Profit/Time</a:t>
            </a:r>
            <a:endParaRPr lang="en-US" sz="6150"/>
          </a:p>
        </p:txBody>
      </p:sp>
      <p:sp>
        <p:nvSpPr>
          <p:cNvPr id="9" name="Text 7"/>
          <p:cNvSpPr/>
          <p:nvPr/>
        </p:nvSpPr>
        <p:spPr>
          <a:xfrm>
            <a:off x="610910" y="14969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 is most efficient: Avg. efficiency ~2,000,000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610910" y="211502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 and ACO: Efficiency &lt;10,000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610910" y="27330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 consistently fast and scalable</a:t>
            </a:r>
            <a:endParaRPr lang="en-US" sz="175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27A6B8B8-A8F7-5719-F9B0-2BBD1207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91" y="3145589"/>
            <a:ext cx="9504056" cy="470872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8A4CFCC-D618-F548-7F73-E4058A432B15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8214" y="1808559"/>
            <a:ext cx="89138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Algorithm Performance &amp; Managerial Insights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57500"/>
            <a:ext cx="2844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Profit vs Problem Size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386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 Performance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56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Linear growth, highest at 500 products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07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Strong, slightly below GAMS at extremes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582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ACO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Steady increase, but lower peak profits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857500"/>
            <a:ext cx="32383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Managerial Implications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43864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 Use Case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0056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Real-time, structured problems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8107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Complex, strategic planning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25291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ACO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Stable, medium-scale problems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2857500"/>
            <a:ext cx="382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3. Insights &amp; Recommendations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43864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single best algorithm for all cases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2437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based on problem complexity and speed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0488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Hybrid approaches may yield better results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9CD9EC-DE12-2D62-1D27-E74455F09E3D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256B-8D2E-F0C1-A62F-6D019DBE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3CD2C5-A673-342C-091C-1223B8B4EEB4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DB224AE2-9E2E-AA00-A873-630264596BDD}"/>
              </a:ext>
            </a:extLst>
          </p:cNvPr>
          <p:cNvSpPr/>
          <p:nvPr/>
        </p:nvSpPr>
        <p:spPr>
          <a:xfrm>
            <a:off x="2743200" y="533400"/>
            <a:ext cx="891385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450"/>
              </a:lnSpc>
            </a:pPr>
            <a:r>
              <a:rPr lang="en-US" altLang="en-US" sz="2000" b="1" dirty="0">
                <a:solidFill>
                  <a:srgbClr val="443728"/>
                </a:solidFill>
                <a:latin typeface="Arial" panose="020B0604020202020204" pitchFamily="34" charset="0"/>
              </a:rPr>
              <a:t>Demo: Simulated UI and Backend</a:t>
            </a:r>
            <a:endParaRPr lang="en-US" sz="3550" dirty="0"/>
          </a:p>
        </p:txBody>
      </p:sp>
      <p:pic>
        <p:nvPicPr>
          <p:cNvPr id="3" name="2025-07-09 14-29-22">
            <a:hlinkClick r:id="" action="ppaction://media"/>
            <a:extLst>
              <a:ext uri="{FF2B5EF4-FFF2-40B4-BE49-F238E27FC236}">
                <a16:creationId xmlns:a16="http://schemas.microsoft.com/office/drawing/2014/main" id="{A1CAA6EA-42E2-5C44-2772-0D31C0D15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0" y="1219200"/>
            <a:ext cx="119634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31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3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26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Multi-Objective Optimization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06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 models that balance profitability with sustainability, customer satisfaction, and risk mitigation.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487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Category Constraints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667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constraints by product type (e.g., limit on accessories, minimum production of high-margin items).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84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Data Integration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 with real-time sales, inventory, and marketing systems to allow live simulation updates.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76C47E-E218-DAEE-641A-B8346263B00B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4491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Any Questions?</a:t>
            </a:r>
            <a:endParaRPr lang="en-US" sz="89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D90799-C6FC-C5DD-3D26-2300C181E9DE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7123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 for your time and attention!</a:t>
            </a:r>
            <a:endParaRPr lang="en-US" sz="89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3C235E-EC2B-0688-587C-A8B4860684FC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427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 World Impact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2853214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manufacturing and retail, production and pricing optimization can: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347126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Avoid overstocking or underproducing.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39134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aged stock and shelf wastage.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793790" y="435566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Boost sales margins through smart allocation and discounting.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793790" y="4973717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in our system “Quantitator,” real-world constraints like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budgets, shelf space, and stock age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modeled using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metaheuristics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(GA &amp; ACO) and validated with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GAMS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showing robust results across 10–500 product scales.</a:t>
            </a:r>
            <a:endParaRPr lang="en-US" sz="175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Objectives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60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78860" y="26474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26828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Maximize net profit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3173254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optimizing how much of each product to produce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235893" y="260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20963" y="26474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5973008" y="26828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Stay within budget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5973008" y="3173254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Limits for production, marketing, and logistics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77995" y="26049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63065" y="26474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0415111" y="2682835"/>
            <a:ext cx="30299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Ensure realistic solutions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0415111" y="3173254"/>
            <a:ext cx="342149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That consider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shelf space limits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age penalties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790" y="4630493"/>
            <a:ext cx="13042821" cy="35957"/>
          </a:xfrm>
          <a:prstGeom prst="rect">
            <a:avLst/>
          </a:prstGeom>
          <a:solidFill>
            <a:srgbClr val="443728">
              <a:alpha val="50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93790" y="492156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we measure success: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793790" y="553962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profit achieved</a:t>
            </a:r>
            <a:endParaRPr lang="en-US" sz="1750"/>
          </a:p>
        </p:txBody>
      </p:sp>
      <p:sp>
        <p:nvSpPr>
          <p:cNvPr id="18" name="Text 16"/>
          <p:cNvSpPr/>
          <p:nvPr/>
        </p:nvSpPr>
        <p:spPr>
          <a:xfrm>
            <a:off x="793790" y="598181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Feasibility under all constraints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793790" y="6424017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 vs time (efficiency)</a:t>
            </a:r>
            <a:endParaRPr lang="en-US" sz="17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483FA-4244-C395-54C4-C3D4D7DB04E8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400" y="1280237"/>
            <a:ext cx="3367802" cy="4210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Literature Review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5329" y="1314093"/>
            <a:ext cx="6425565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endParaRPr lang="en-US" sz="1300"/>
          </a:p>
        </p:txBody>
      </p:sp>
      <p:sp>
        <p:nvSpPr>
          <p:cNvPr id="4" name="Text 2"/>
          <p:cNvSpPr/>
          <p:nvPr/>
        </p:nvSpPr>
        <p:spPr>
          <a:xfrm>
            <a:off x="725329" y="1704618"/>
            <a:ext cx="6425565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endParaRPr lang="en-US" sz="1300"/>
          </a:p>
        </p:txBody>
      </p:sp>
      <p:sp>
        <p:nvSpPr>
          <p:cNvPr id="5" name="Text 3"/>
          <p:cNvSpPr/>
          <p:nvPr/>
        </p:nvSpPr>
        <p:spPr>
          <a:xfrm>
            <a:off x="725329" y="2095143"/>
            <a:ext cx="6425565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endParaRPr lang="en-US" sz="1300"/>
          </a:p>
        </p:txBody>
      </p:sp>
      <p:sp>
        <p:nvSpPr>
          <p:cNvPr id="6" name="Text 4"/>
          <p:cNvSpPr/>
          <p:nvPr/>
        </p:nvSpPr>
        <p:spPr>
          <a:xfrm>
            <a:off x="717709" y="2297429"/>
            <a:ext cx="6425565" cy="538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Classical methods use linear/MIP models like those implemented in GAMS.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25329" y="3145512"/>
            <a:ext cx="6425565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endParaRPr lang="en-US" sz="1300"/>
          </a:p>
        </p:txBody>
      </p:sp>
      <p:sp>
        <p:nvSpPr>
          <p:cNvPr id="10" name="Text 8"/>
          <p:cNvSpPr/>
          <p:nvPr/>
        </p:nvSpPr>
        <p:spPr>
          <a:xfrm>
            <a:off x="717708" y="3617118"/>
            <a:ext cx="6425565" cy="538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work well when the problem is deterministic and linear, but struggle with real-world non-linear, combinatorial setups.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25329" y="4976932"/>
            <a:ext cx="6425565" cy="2693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endParaRPr lang="en-US" sz="1300"/>
          </a:p>
        </p:txBody>
      </p:sp>
      <p:sp>
        <p:nvSpPr>
          <p:cNvPr id="14" name="Text 12"/>
          <p:cNvSpPr/>
          <p:nvPr/>
        </p:nvSpPr>
        <p:spPr>
          <a:xfrm>
            <a:off x="741596" y="4967514"/>
            <a:ext cx="6425565" cy="5386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50"/>
              </a:lnSpc>
              <a:buSzTx/>
              <a:buChar char="•"/>
            </a:pPr>
            <a:r>
              <a:rPr lang="en-US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Heuristics and metaheuristics (like Genetic Algorithm and Ant Colony Optimization) are known to work well with such real-world complexities.</a:t>
            </a:r>
            <a:endParaRPr lang="en-US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26" y="1344335"/>
            <a:ext cx="6425565" cy="642556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25329" y="8072795"/>
            <a:ext cx="13179743" cy="2153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endParaRPr lang="en-US" sz="105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E8C793-FBFE-D629-3598-92BC31379699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730"/>
            <a:ext cx="3862983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000000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🧹</a:t>
            </a: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Data Preparation &amp; Cleaning</a:t>
            </a:r>
            <a:endParaRPr lang="en-US" sz="2200"/>
          </a:p>
        </p:txBody>
      </p:sp>
      <p:sp>
        <p:nvSpPr>
          <p:cNvPr id="3" name="Shape 1"/>
          <p:cNvSpPr/>
          <p:nvPr/>
        </p:nvSpPr>
        <p:spPr>
          <a:xfrm>
            <a:off x="793790" y="1510308"/>
            <a:ext cx="6407944" cy="2898815"/>
          </a:xfrm>
          <a:prstGeom prst="roundRect">
            <a:avLst>
              <a:gd name="adj" fmla="val 5047"/>
            </a:avLst>
          </a:prstGeom>
          <a:noFill/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763310" y="1510308"/>
            <a:ext cx="121920" cy="2898815"/>
          </a:xfrm>
          <a:prstGeom prst="roundRect">
            <a:avLst>
              <a:gd name="adj" fmla="val 78139"/>
            </a:avLst>
          </a:prstGeom>
          <a:solidFill>
            <a:srgbClr val="835E54"/>
          </a:solidFill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1142524" y="176760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142524" y="2258020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Collected product data from </a:t>
            </a:r>
            <a:r>
              <a:rPr lang="en-US" sz="1750" u="sng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Myntra.com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automated web scraping scripts.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142524" y="3063121"/>
            <a:ext cx="58019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Extracted key product attributes including categories, brand names, prices, production and marketing costs, and historical demand.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7428548" y="1510308"/>
            <a:ext cx="6408063" cy="2898815"/>
          </a:xfrm>
          <a:prstGeom prst="roundRect">
            <a:avLst>
              <a:gd name="adj" fmla="val 5047"/>
            </a:avLst>
          </a:prstGeom>
          <a:noFill/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7"/>
          <p:cNvSpPr/>
          <p:nvPr/>
        </p:nvSpPr>
        <p:spPr>
          <a:xfrm>
            <a:off x="7398067" y="1510308"/>
            <a:ext cx="121920" cy="2898815"/>
          </a:xfrm>
          <a:prstGeom prst="roundRect">
            <a:avLst>
              <a:gd name="adj" fmla="val 78139"/>
            </a:avLst>
          </a:prstGeom>
          <a:solidFill>
            <a:srgbClr val="835E54"/>
          </a:solidFill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7777282" y="1767602"/>
            <a:ext cx="44456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Handling Missing &amp; Incomplete Data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777282" y="2258020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Detected missing or incomplete entries, especially in cost and demand-related fields.</a:t>
            </a:r>
            <a:endParaRPr lang="en-US" sz="1750"/>
          </a:p>
        </p:txBody>
      </p:sp>
      <p:sp>
        <p:nvSpPr>
          <p:cNvPr id="12" name="Text 10"/>
          <p:cNvSpPr/>
          <p:nvPr/>
        </p:nvSpPr>
        <p:spPr>
          <a:xfrm>
            <a:off x="7777282" y="3063121"/>
            <a:ext cx="58020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randomized values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based on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product's category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fill in gaps realistically and preserve data integrity.</a:t>
            </a:r>
            <a:endParaRPr lang="en-US" sz="1750"/>
          </a:p>
        </p:txBody>
      </p:sp>
      <p:sp>
        <p:nvSpPr>
          <p:cNvPr id="13" name="Shape 11"/>
          <p:cNvSpPr/>
          <p:nvPr/>
        </p:nvSpPr>
        <p:spPr>
          <a:xfrm>
            <a:off x="793790" y="4635937"/>
            <a:ext cx="6407944" cy="2898815"/>
          </a:xfrm>
          <a:prstGeom prst="roundRect">
            <a:avLst>
              <a:gd name="adj" fmla="val 5047"/>
            </a:avLst>
          </a:prstGeom>
          <a:noFill/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2"/>
          <p:cNvSpPr/>
          <p:nvPr/>
        </p:nvSpPr>
        <p:spPr>
          <a:xfrm>
            <a:off x="763310" y="4635937"/>
            <a:ext cx="121920" cy="2898815"/>
          </a:xfrm>
          <a:prstGeom prst="roundRect">
            <a:avLst>
              <a:gd name="adj" fmla="val 78139"/>
            </a:avLst>
          </a:prstGeom>
          <a:solidFill>
            <a:srgbClr val="835E54"/>
          </a:solidFill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1142524" y="48932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/>
          </a:p>
        </p:txBody>
      </p:sp>
      <p:sp>
        <p:nvSpPr>
          <p:cNvPr id="16" name="Text 14"/>
          <p:cNvSpPr/>
          <p:nvPr/>
        </p:nvSpPr>
        <p:spPr>
          <a:xfrm>
            <a:off x="1142524" y="5383649"/>
            <a:ext cx="58019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Derived additional features such as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expected demand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per unit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others necessary for the optimization model.</a:t>
            </a:r>
            <a:endParaRPr lang="en-US" sz="1750"/>
          </a:p>
        </p:txBody>
      </p:sp>
      <p:sp>
        <p:nvSpPr>
          <p:cNvPr id="17" name="Text 15"/>
          <p:cNvSpPr/>
          <p:nvPr/>
        </p:nvSpPr>
        <p:spPr>
          <a:xfrm>
            <a:off x="1142524" y="655165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data normalization for better model input consistency.</a:t>
            </a:r>
            <a:endParaRPr lang="en-US" sz="1750"/>
          </a:p>
        </p:txBody>
      </p:sp>
      <p:sp>
        <p:nvSpPr>
          <p:cNvPr id="18" name="Shape 16"/>
          <p:cNvSpPr/>
          <p:nvPr/>
        </p:nvSpPr>
        <p:spPr>
          <a:xfrm>
            <a:off x="7428548" y="4635937"/>
            <a:ext cx="6408063" cy="2898815"/>
          </a:xfrm>
          <a:prstGeom prst="roundRect">
            <a:avLst>
              <a:gd name="adj" fmla="val 5047"/>
            </a:avLst>
          </a:prstGeom>
          <a:noFill/>
          <a:ln w="30480">
            <a:solidFill>
              <a:srgbClr val="D1C8C6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7398067" y="4635937"/>
            <a:ext cx="121920" cy="2898815"/>
          </a:xfrm>
          <a:prstGeom prst="roundRect">
            <a:avLst>
              <a:gd name="adj" fmla="val 78139"/>
            </a:avLst>
          </a:prstGeom>
          <a:solidFill>
            <a:srgbClr val="835E54"/>
          </a:solidFill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7777282" y="489323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Validation &amp; Cleaning</a:t>
            </a:r>
            <a:endParaRPr lang="en-US" sz="2200"/>
          </a:p>
        </p:txBody>
      </p:sp>
      <p:sp>
        <p:nvSpPr>
          <p:cNvPr id="21" name="Text 19"/>
          <p:cNvSpPr/>
          <p:nvPr/>
        </p:nvSpPr>
        <p:spPr>
          <a:xfrm>
            <a:off x="7777282" y="5383649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logical consistency across numerical values (e.g., cost breakdowns).</a:t>
            </a:r>
            <a:endParaRPr lang="en-US" sz="1750"/>
          </a:p>
        </p:txBody>
      </p:sp>
      <p:sp>
        <p:nvSpPr>
          <p:cNvPr id="22" name="Text 20"/>
          <p:cNvSpPr/>
          <p:nvPr/>
        </p:nvSpPr>
        <p:spPr>
          <a:xfrm>
            <a:off x="7777282" y="6188750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Removed outliers and corrected anomalies to avoid skewing model outcomes.</a:t>
            </a:r>
            <a:endParaRPr lang="en-US" sz="17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04316E-0DF8-82BC-34DF-894D550E9592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650974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Technological Frameworks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employs a hybrid tech stack tailored for scalability and accessibility:</a:t>
            </a:r>
            <a:endParaRPr lang="en-US" sz="175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Backend: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Spring Boot enables modular, secure, and RESTful API-driven services.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Frontend: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HTML5, CSS3, and JavaScript provide an interactive UI with real-time data visualization and PDF export.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Engines: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Python-based GA and ACO algorithms solve the core mathematical model.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Gemini AI:</a:t>
            </a: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Enhances decision support through natural language queries and historical data pattern recognition.</a:t>
            </a:r>
            <a:endParaRPr lang="en-US" sz="175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2B0CFA-F162-845C-99A6-5ED9773BE3D6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32373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Comparative Analysis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37267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12274" y="25994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Traditional Systems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5812274" y="3089910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Fall short in production volume optimization and require expert tuning.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733562"/>
            <a:ext cx="1134070" cy="21913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12274" y="396037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Model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5812274" y="4450794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GA and ACO for broader solution coverage.</a:t>
            </a:r>
            <a:endParaRPr lang="en-US" sz="1750"/>
          </a:p>
        </p:txBody>
      </p:sp>
      <p:sp>
        <p:nvSpPr>
          <p:cNvPr id="10" name="Text 5"/>
          <p:cNvSpPr/>
          <p:nvPr/>
        </p:nvSpPr>
        <p:spPr>
          <a:xfrm>
            <a:off x="5812274" y="4892993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fixed pricing to isolate production decisions.</a:t>
            </a:r>
            <a:endParaRPr lang="en-US" sz="1750"/>
          </a:p>
        </p:txBody>
      </p:sp>
      <p:sp>
        <p:nvSpPr>
          <p:cNvPr id="11" name="Text 6"/>
          <p:cNvSpPr/>
          <p:nvPr/>
        </p:nvSpPr>
        <p:spPr>
          <a:xfrm>
            <a:off x="5812274" y="5335191"/>
            <a:ext cx="802433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Adopts AI for user-friendly recommendations.</a:t>
            </a:r>
            <a:endParaRPr lang="en-US" sz="1750"/>
          </a:p>
        </p:txBody>
      </p:sp>
      <p:sp>
        <p:nvSpPr>
          <p:cNvPr id="12" name="Text 7"/>
          <p:cNvSpPr/>
          <p:nvPr/>
        </p:nvSpPr>
        <p:spPr>
          <a:xfrm>
            <a:off x="4451390" y="6180058"/>
            <a:ext cx="93852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general-purpose tools, this system is customized for product with direct inputs from real-world product datasets.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625ADB-C39E-CB02-E5FD-54EF95BE1E63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240155"/>
            <a:ext cx="691943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This Project is Different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22890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139559"/>
            <a:ext cx="34486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Multi-Algorithm Integration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4451390" y="3629978"/>
            <a:ext cx="45508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parallel evaluation of GA and ACO.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684" y="22890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5684" y="31395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product-Specific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85684" y="3629978"/>
            <a:ext cx="455092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Incorporates seasonal demand, shelf space, and marketing budgets.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577322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Business-User Friendly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4451390" y="6263640"/>
            <a:ext cx="455080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 integration, dashboards, and minimal technical barrier.</a:t>
            </a:r>
            <a:endParaRPr lang="en-US" sz="17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EED812-2A4F-CBD5-6F24-39FBCBB9A420}"/>
              </a:ext>
            </a:extLst>
          </p:cNvPr>
          <p:cNvSpPr/>
          <p:nvPr/>
        </p:nvSpPr>
        <p:spPr>
          <a:xfrm>
            <a:off x="12801600" y="7726166"/>
            <a:ext cx="1715784" cy="431515"/>
          </a:xfrm>
          <a:prstGeom prst="round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9"/>
  <p:tag name="AS_OS" val="Unix 5.4.0.192"/>
  <p:tag name="AS_RELEASE_DATE" val="2024.02.14"/>
  <p:tag name="AS_TITLE" val="Aspose.Slides for .NET6"/>
  <p:tag name="AS_VERSION" val="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ptos Display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ptos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1840</Words>
  <Application>Microsoft Office PowerPoint</Application>
  <PresentationFormat>Custom</PresentationFormat>
  <Paragraphs>295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Open Sans</vt:lpstr>
      <vt:lpstr>Cambria</vt:lpstr>
      <vt:lpstr>Crimson Pro Bold</vt:lpstr>
      <vt:lpstr>Times New Roman</vt:lpstr>
      <vt:lpstr>Cambria Math</vt:lpstr>
      <vt:lpstr>Arial</vt:lpstr>
      <vt:lpstr>Calibri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كيرلس وجيه فاروق صموئيل</cp:lastModifiedBy>
  <cp:revision>19</cp:revision>
  <cp:lastPrinted>2025-07-08T22:42:37Z</cp:lastPrinted>
  <dcterms:created xsi:type="dcterms:W3CDTF">2025-07-08T22:42:37Z</dcterms:created>
  <dcterms:modified xsi:type="dcterms:W3CDTF">2025-07-11T14:57:49Z</dcterms:modified>
</cp:coreProperties>
</file>